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4_D8CFD65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66" r:id="rId3"/>
    <p:sldId id="294" r:id="rId4"/>
    <p:sldId id="260" r:id="rId5"/>
    <p:sldId id="295" r:id="rId6"/>
    <p:sldId id="296" r:id="rId7"/>
    <p:sldId id="297" r:id="rId8"/>
    <p:sldId id="261" r:id="rId9"/>
    <p:sldId id="286" r:id="rId10"/>
    <p:sldId id="258" r:id="rId11"/>
    <p:sldId id="287" r:id="rId12"/>
    <p:sldId id="278" r:id="rId13"/>
    <p:sldId id="279" r:id="rId14"/>
    <p:sldId id="280" r:id="rId15"/>
    <p:sldId id="281" r:id="rId16"/>
    <p:sldId id="282" r:id="rId17"/>
    <p:sldId id="283" r:id="rId18"/>
    <p:sldId id="284" r:id="rId19"/>
    <p:sldId id="285" r:id="rId20"/>
    <p:sldId id="288" r:id="rId21"/>
    <p:sldId id="289" r:id="rId22"/>
    <p:sldId id="290" r:id="rId23"/>
    <p:sldId id="273" r:id="rId24"/>
    <p:sldId id="291" r:id="rId25"/>
    <p:sldId id="298" r:id="rId26"/>
    <p:sldId id="299" r:id="rId27"/>
    <p:sldId id="300" r:id="rId28"/>
    <p:sldId id="304" r:id="rId29"/>
    <p:sldId id="301" r:id="rId30"/>
    <p:sldId id="302" r:id="rId31"/>
    <p:sldId id="303" r:id="rId32"/>
    <p:sldId id="292" r:id="rId33"/>
    <p:sldId id="293" r:id="rId34"/>
    <p:sldId id="30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58F9E0-9A86-4A97-A699-C9FC703CEED7}">
          <p14:sldIdLst>
            <p14:sldId id="256"/>
            <p14:sldId id="266"/>
            <p14:sldId id="294"/>
            <p14:sldId id="260"/>
            <p14:sldId id="295"/>
            <p14:sldId id="296"/>
            <p14:sldId id="297"/>
            <p14:sldId id="261"/>
            <p14:sldId id="286"/>
            <p14:sldId id="258"/>
            <p14:sldId id="287"/>
            <p14:sldId id="278"/>
            <p14:sldId id="279"/>
            <p14:sldId id="280"/>
            <p14:sldId id="281"/>
            <p14:sldId id="282"/>
            <p14:sldId id="283"/>
            <p14:sldId id="284"/>
            <p14:sldId id="285"/>
            <p14:sldId id="288"/>
            <p14:sldId id="289"/>
            <p14:sldId id="290"/>
          </p14:sldIdLst>
        </p14:section>
        <p14:section name="Untitled Section" id="{8E508AEB-A205-4354-B0AB-47659CC7B4EF}">
          <p14:sldIdLst>
            <p14:sldId id="273"/>
            <p14:sldId id="291"/>
            <p14:sldId id="298"/>
            <p14:sldId id="299"/>
            <p14:sldId id="300"/>
            <p14:sldId id="304"/>
            <p14:sldId id="301"/>
            <p14:sldId id="302"/>
            <p14:sldId id="303"/>
            <p14:sldId id="292"/>
            <p14:sldId id="293"/>
            <p14:sldId id="3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4CC4BA-40B9-26BB-582E-8ECA369C11D8}" name="Duane Kittleson" initials="DK" userId="bddd48e86ce0876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omments/modernComment_104_D8CFD65A.xml><?xml version="1.0" encoding="utf-8"?>
<p188:cmLst xmlns:a="http://schemas.openxmlformats.org/drawingml/2006/main" xmlns:r="http://schemas.openxmlformats.org/officeDocument/2006/relationships" xmlns:p188="http://schemas.microsoft.com/office/powerpoint/2018/8/main">
  <p188:cm id="{B888386D-C871-4C78-AEC3-BB7463054EE6}" authorId="{3D4CC4BA-40B9-26BB-582E-8ECA369C11D8}" created="2023-02-03T22:05:34.238">
    <pc:sldMkLst xmlns:pc="http://schemas.microsoft.com/office/powerpoint/2013/main/command">
      <pc:docMk/>
      <pc:sldMk cId="3637499482" sldId="260"/>
    </pc:sldMkLst>
    <p188:txBody>
      <a:bodyPr/>
      <a:lstStyle/>
      <a:p>
        <a:r>
          <a:rPr lang="en-US"/>
          <a:t>Fraternal activities are the lodge programing activities, cultural events</a:t>
        </a:r>
      </a:p>
    </p188:txBody>
  </p188:cm>
  <p188:cm id="{F90CB389-EE31-451C-BA0A-51F2D690B3BE}" authorId="{3D4CC4BA-40B9-26BB-582E-8ECA369C11D8}" created="2023-02-03T22:06:43.904">
    <pc:sldMkLst xmlns:pc="http://schemas.microsoft.com/office/powerpoint/2013/main/command">
      <pc:docMk/>
      <pc:sldMk cId="3637499482" sldId="260"/>
    </pc:sldMkLst>
    <p188:txBody>
      <a:bodyPr/>
      <a:lstStyle/>
      <a:p>
        <a:r>
          <a:rPr lang="en-US"/>
          <a:t>Organization work covers the paper work such as reports required by the H.O.</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7/20/2023</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37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7/20/2023</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10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7/20/2023</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60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7/20/2023</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37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7/20/2023</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79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7/20/2023</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7/20/2023</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36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7/20/2023</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76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7/20/2023</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23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7/20/2023</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21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7/20/2023</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27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7/20/2023</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46885696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1" r:id="rId6"/>
    <p:sldLayoutId id="2147483756"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arnesonfamily5@gmail.com" TargetMode="External"/><Relationship Id="rId2" Type="http://schemas.openxmlformats.org/officeDocument/2006/relationships/hyperlink" Target="https://docs.google.com/forms/d/e/1FAIpQLSdDRkzoyLmUkdcpXBn4fHaLcXn1QcUUMwasIb04rAhK3e9gzA/viewform?vc=0&amp;c=0&amp;w=1&amp;flr=0&amp;usp=mail_form_link"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mailto:arnesonfamily5@gmail.co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4_D8CFD65A.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pherman.edvardgrieg@gmail.com" TargetMode="External"/><Relationship Id="rId2" Type="http://schemas.openxmlformats.org/officeDocument/2006/relationships/hyperlink" Target="mailto:judy62ghastin@gmail.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mailto:arnesonfamily5@gmail.co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esthersofn@aol.com" TargetMode="External"/><Relationship Id="rId2" Type="http://schemas.openxmlformats.org/officeDocument/2006/relationships/hyperlink" Target="mailto:cjbrekke@gmail.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olorful light bulb with business icons">
            <a:extLst>
              <a:ext uri="{FF2B5EF4-FFF2-40B4-BE49-F238E27FC236}">
                <a16:creationId xmlns:a16="http://schemas.microsoft.com/office/drawing/2014/main" id="{2D2372D4-B85F-E897-74AA-857255846BEE}"/>
              </a:ext>
            </a:extLst>
          </p:cNvPr>
          <p:cNvPicPr>
            <a:picLocks noChangeAspect="1"/>
          </p:cNvPicPr>
          <p:nvPr/>
        </p:nvPicPr>
        <p:blipFill rotWithShape="1">
          <a:blip r:embed="rId2"/>
          <a:srcRect l="7987" r="19601" b="1"/>
          <a:stretch/>
        </p:blipFill>
        <p:spPr>
          <a:xfrm>
            <a:off x="5101771" y="10"/>
            <a:ext cx="7094361" cy="6857989"/>
          </a:xfrm>
          <a:prstGeom prst="rect">
            <a:avLst/>
          </a:prstGeom>
          <a:solidFill>
            <a:srgbClr val="FF0000"/>
          </a:solidFill>
        </p:spPr>
      </p:pic>
      <p:sp>
        <p:nvSpPr>
          <p:cNvPr id="31" name="Rectangle 23">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c 25">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DD52B1-F041-CAAC-DBF4-4165F0AD0710}"/>
              </a:ext>
            </a:extLst>
          </p:cNvPr>
          <p:cNvSpPr>
            <a:spLocks noGrp="1"/>
          </p:cNvSpPr>
          <p:nvPr>
            <p:ph type="ctrTitle"/>
          </p:nvPr>
        </p:nvSpPr>
        <p:spPr>
          <a:xfrm>
            <a:off x="643467" y="795509"/>
            <a:ext cx="4092525" cy="2798604"/>
          </a:xfrm>
        </p:spPr>
        <p:txBody>
          <a:bodyPr>
            <a:normAutofit/>
          </a:bodyPr>
          <a:lstStyle/>
          <a:p>
            <a:r>
              <a:rPr lang="en-US" dirty="0">
                <a:solidFill>
                  <a:srgbClr val="FFFFFF"/>
                </a:solidFill>
              </a:rPr>
              <a:t>District 5</a:t>
            </a:r>
            <a:br>
              <a:rPr lang="en-US" dirty="0">
                <a:solidFill>
                  <a:srgbClr val="FFFFFF"/>
                </a:solidFill>
              </a:rPr>
            </a:br>
            <a:r>
              <a:rPr lang="en-US" dirty="0">
                <a:solidFill>
                  <a:srgbClr val="FFFFFF"/>
                </a:solidFill>
              </a:rPr>
              <a:t>Task Force</a:t>
            </a:r>
          </a:p>
        </p:txBody>
      </p:sp>
      <p:sp>
        <p:nvSpPr>
          <p:cNvPr id="3" name="Subtitle 2">
            <a:extLst>
              <a:ext uri="{FF2B5EF4-FFF2-40B4-BE49-F238E27FC236}">
                <a16:creationId xmlns:a16="http://schemas.microsoft.com/office/drawing/2014/main" id="{405D893B-669A-40F8-D252-EBD65D09A8EB}"/>
              </a:ext>
            </a:extLst>
          </p:cNvPr>
          <p:cNvSpPr>
            <a:spLocks noGrp="1"/>
          </p:cNvSpPr>
          <p:nvPr>
            <p:ph type="subTitle" idx="1"/>
          </p:nvPr>
        </p:nvSpPr>
        <p:spPr>
          <a:xfrm>
            <a:off x="643467" y="3686187"/>
            <a:ext cx="4092525" cy="2292581"/>
          </a:xfrm>
        </p:spPr>
        <p:txBody>
          <a:bodyPr>
            <a:normAutofit/>
          </a:bodyPr>
          <a:lstStyle/>
          <a:p>
            <a:r>
              <a:rPr lang="en-US" dirty="0">
                <a:solidFill>
                  <a:srgbClr val="FFFFFF"/>
                </a:solidFill>
              </a:rPr>
              <a:t>Why are we going through this process?</a:t>
            </a:r>
          </a:p>
        </p:txBody>
      </p:sp>
      <p:sp>
        <p:nvSpPr>
          <p:cNvPr id="33" name="Oval 27">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422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019E3-144A-8FB9-8451-7B16037FA157}"/>
              </a:ext>
            </a:extLst>
          </p:cNvPr>
          <p:cNvPicPr>
            <a:picLocks noChangeAspect="1"/>
          </p:cNvPicPr>
          <p:nvPr/>
        </p:nvPicPr>
        <p:blipFill rotWithShape="1">
          <a:blip r:embed="rId2">
            <a:extLst>
              <a:ext uri="{28A0092B-C50C-407E-A947-70E740481C1C}">
                <a14:useLocalDpi xmlns:a14="http://schemas.microsoft.com/office/drawing/2010/main" val="0"/>
              </a:ext>
            </a:extLst>
          </a:blip>
          <a:srcRect t="7494" b="7494"/>
          <a:stretch/>
        </p:blipFill>
        <p:spPr>
          <a:xfrm>
            <a:off x="3239911" y="24872"/>
            <a:ext cx="6848305" cy="6833128"/>
          </a:xfrm>
          <a:prstGeom prst="rect">
            <a:avLst/>
          </a:prstGeom>
        </p:spPr>
      </p:pic>
    </p:spTree>
    <p:extLst>
      <p:ext uri="{BB962C8B-B14F-4D97-AF65-F5344CB8AC3E}">
        <p14:creationId xmlns:p14="http://schemas.microsoft.com/office/powerpoint/2010/main" val="253611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057D-4819-73EF-174E-F1AFBCFF71C5}"/>
              </a:ext>
            </a:extLst>
          </p:cNvPr>
          <p:cNvSpPr>
            <a:spLocks noGrp="1"/>
          </p:cNvSpPr>
          <p:nvPr>
            <p:ph type="ctrTitle"/>
          </p:nvPr>
        </p:nvSpPr>
        <p:spPr>
          <a:xfrm>
            <a:off x="1524000" y="1122363"/>
            <a:ext cx="9144000" cy="3717056"/>
          </a:xfrm>
        </p:spPr>
        <p:txBody>
          <a:bodyPr>
            <a:normAutofit/>
          </a:bodyPr>
          <a:lstStyle/>
          <a:p>
            <a:r>
              <a:rPr lang="en-US" dirty="0"/>
              <a:t>Some options that we are considering and need your input on!</a:t>
            </a:r>
          </a:p>
        </p:txBody>
      </p:sp>
    </p:spTree>
    <p:extLst>
      <p:ext uri="{BB962C8B-B14F-4D97-AF65-F5344CB8AC3E}">
        <p14:creationId xmlns:p14="http://schemas.microsoft.com/office/powerpoint/2010/main" val="1314169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CBD3BA-4A05-4F97-69F6-2D3D0D55FE53}"/>
              </a:ext>
            </a:extLst>
          </p:cNvPr>
          <p:cNvPicPr>
            <a:picLocks noChangeAspect="1"/>
          </p:cNvPicPr>
          <p:nvPr/>
        </p:nvPicPr>
        <p:blipFill>
          <a:blip r:embed="rId2"/>
          <a:stretch>
            <a:fillRect/>
          </a:stretch>
        </p:blipFill>
        <p:spPr>
          <a:xfrm rot="5400000">
            <a:off x="2162777" y="-1552236"/>
            <a:ext cx="6768018" cy="9402795"/>
          </a:xfrm>
          <a:prstGeom prst="rect">
            <a:avLst/>
          </a:prstGeom>
        </p:spPr>
      </p:pic>
    </p:spTree>
    <p:extLst>
      <p:ext uri="{BB962C8B-B14F-4D97-AF65-F5344CB8AC3E}">
        <p14:creationId xmlns:p14="http://schemas.microsoft.com/office/powerpoint/2010/main" val="384056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EA047A-3C60-3BA9-C037-8B515E72FDF1}"/>
              </a:ext>
            </a:extLst>
          </p:cNvPr>
          <p:cNvPicPr>
            <a:picLocks noChangeAspect="1"/>
          </p:cNvPicPr>
          <p:nvPr/>
        </p:nvPicPr>
        <p:blipFill>
          <a:blip r:embed="rId2"/>
          <a:stretch>
            <a:fillRect/>
          </a:stretch>
        </p:blipFill>
        <p:spPr>
          <a:xfrm rot="5400000">
            <a:off x="2933716" y="-195545"/>
            <a:ext cx="6131907" cy="7082288"/>
          </a:xfrm>
          <a:prstGeom prst="rect">
            <a:avLst/>
          </a:prstGeom>
        </p:spPr>
      </p:pic>
    </p:spTree>
    <p:extLst>
      <p:ext uri="{BB962C8B-B14F-4D97-AF65-F5344CB8AC3E}">
        <p14:creationId xmlns:p14="http://schemas.microsoft.com/office/powerpoint/2010/main" val="248516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21185E-E1B6-3674-C620-C78870650893}"/>
              </a:ext>
            </a:extLst>
          </p:cNvPr>
          <p:cNvPicPr>
            <a:picLocks noChangeAspect="1"/>
          </p:cNvPicPr>
          <p:nvPr/>
        </p:nvPicPr>
        <p:blipFill>
          <a:blip r:embed="rId2"/>
          <a:stretch>
            <a:fillRect/>
          </a:stretch>
        </p:blipFill>
        <p:spPr>
          <a:xfrm rot="5400000">
            <a:off x="3107269" y="-1098904"/>
            <a:ext cx="5479366" cy="8743669"/>
          </a:xfrm>
          <a:prstGeom prst="rect">
            <a:avLst/>
          </a:prstGeom>
        </p:spPr>
      </p:pic>
    </p:spTree>
    <p:extLst>
      <p:ext uri="{BB962C8B-B14F-4D97-AF65-F5344CB8AC3E}">
        <p14:creationId xmlns:p14="http://schemas.microsoft.com/office/powerpoint/2010/main" val="16055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4159B-EBE0-E480-133E-7CC5A4C8A01F}"/>
              </a:ext>
            </a:extLst>
          </p:cNvPr>
          <p:cNvPicPr>
            <a:picLocks noChangeAspect="1"/>
          </p:cNvPicPr>
          <p:nvPr/>
        </p:nvPicPr>
        <p:blipFill>
          <a:blip r:embed="rId2"/>
          <a:stretch>
            <a:fillRect/>
          </a:stretch>
        </p:blipFill>
        <p:spPr>
          <a:xfrm rot="5400000">
            <a:off x="3185897" y="-1151914"/>
            <a:ext cx="5599815" cy="9025083"/>
          </a:xfrm>
          <a:prstGeom prst="rect">
            <a:avLst/>
          </a:prstGeom>
        </p:spPr>
      </p:pic>
    </p:spTree>
    <p:extLst>
      <p:ext uri="{BB962C8B-B14F-4D97-AF65-F5344CB8AC3E}">
        <p14:creationId xmlns:p14="http://schemas.microsoft.com/office/powerpoint/2010/main" val="137888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8B0093-ABC0-E9F3-A294-F347B1332C5E}"/>
              </a:ext>
            </a:extLst>
          </p:cNvPr>
          <p:cNvPicPr>
            <a:picLocks noChangeAspect="1"/>
          </p:cNvPicPr>
          <p:nvPr/>
        </p:nvPicPr>
        <p:blipFill>
          <a:blip r:embed="rId2"/>
          <a:stretch>
            <a:fillRect/>
          </a:stretch>
        </p:blipFill>
        <p:spPr>
          <a:xfrm rot="5400000">
            <a:off x="3146457" y="-648117"/>
            <a:ext cx="5775439" cy="8065698"/>
          </a:xfrm>
          <a:prstGeom prst="rect">
            <a:avLst/>
          </a:prstGeom>
        </p:spPr>
      </p:pic>
    </p:spTree>
    <p:extLst>
      <p:ext uri="{BB962C8B-B14F-4D97-AF65-F5344CB8AC3E}">
        <p14:creationId xmlns:p14="http://schemas.microsoft.com/office/powerpoint/2010/main" val="361320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669BDC-D04B-7EDF-CA9B-45280068EB9F}"/>
              </a:ext>
            </a:extLst>
          </p:cNvPr>
          <p:cNvPicPr>
            <a:picLocks noChangeAspect="1"/>
          </p:cNvPicPr>
          <p:nvPr/>
        </p:nvPicPr>
        <p:blipFill>
          <a:blip r:embed="rId2"/>
          <a:stretch>
            <a:fillRect/>
          </a:stretch>
        </p:blipFill>
        <p:spPr>
          <a:xfrm rot="5400000">
            <a:off x="3034900" y="-961448"/>
            <a:ext cx="5734249" cy="8519788"/>
          </a:xfrm>
          <a:prstGeom prst="rect">
            <a:avLst/>
          </a:prstGeom>
        </p:spPr>
      </p:pic>
    </p:spTree>
    <p:extLst>
      <p:ext uri="{BB962C8B-B14F-4D97-AF65-F5344CB8AC3E}">
        <p14:creationId xmlns:p14="http://schemas.microsoft.com/office/powerpoint/2010/main" val="29162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2B8AD4-A3AE-EA45-5760-4F92D5E824D6}"/>
              </a:ext>
            </a:extLst>
          </p:cNvPr>
          <p:cNvPicPr>
            <a:picLocks noChangeAspect="1"/>
          </p:cNvPicPr>
          <p:nvPr/>
        </p:nvPicPr>
        <p:blipFill>
          <a:blip r:embed="rId2"/>
          <a:stretch>
            <a:fillRect/>
          </a:stretch>
        </p:blipFill>
        <p:spPr>
          <a:xfrm>
            <a:off x="3614391" y="323416"/>
            <a:ext cx="4963218" cy="6211167"/>
          </a:xfrm>
          <a:prstGeom prst="rect">
            <a:avLst/>
          </a:prstGeom>
        </p:spPr>
      </p:pic>
    </p:spTree>
    <p:extLst>
      <p:ext uri="{BB962C8B-B14F-4D97-AF65-F5344CB8AC3E}">
        <p14:creationId xmlns:p14="http://schemas.microsoft.com/office/powerpoint/2010/main" val="3292211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461DBA-61DB-6F6E-B4D1-38016F6E153C}"/>
              </a:ext>
            </a:extLst>
          </p:cNvPr>
          <p:cNvPicPr>
            <a:picLocks noChangeAspect="1"/>
          </p:cNvPicPr>
          <p:nvPr/>
        </p:nvPicPr>
        <p:blipFill>
          <a:blip r:embed="rId2"/>
          <a:stretch>
            <a:fillRect/>
          </a:stretch>
        </p:blipFill>
        <p:spPr>
          <a:xfrm>
            <a:off x="4183812" y="469461"/>
            <a:ext cx="4297478" cy="6155626"/>
          </a:xfrm>
          <a:prstGeom prst="rect">
            <a:avLst/>
          </a:prstGeom>
        </p:spPr>
      </p:pic>
    </p:spTree>
    <p:extLst>
      <p:ext uri="{BB962C8B-B14F-4D97-AF65-F5344CB8AC3E}">
        <p14:creationId xmlns:p14="http://schemas.microsoft.com/office/powerpoint/2010/main" val="386245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329D7-DD73-87A7-CEEE-DCC3187668BB}"/>
              </a:ext>
            </a:extLst>
          </p:cNvPr>
          <p:cNvSpPr txBox="1"/>
          <p:nvPr/>
        </p:nvSpPr>
        <p:spPr>
          <a:xfrm>
            <a:off x="513301" y="2021749"/>
            <a:ext cx="11010122" cy="2031325"/>
          </a:xfrm>
          <a:prstGeom prst="rect">
            <a:avLst/>
          </a:prstGeom>
          <a:noFill/>
        </p:spPr>
        <p:txBody>
          <a:bodyPr wrap="square" rtlCol="0">
            <a:spAutoFit/>
          </a:bodyPr>
          <a:lstStyle/>
          <a:p>
            <a:pPr marL="0" marR="0">
              <a:spcBef>
                <a:spcPts val="0"/>
              </a:spcBef>
              <a:spcAft>
                <a:spcPts val="0"/>
              </a:spcAft>
            </a:pPr>
            <a:r>
              <a:rPr lang="en-US" sz="1800" b="1" dirty="0">
                <a:solidFill>
                  <a:srgbClr val="222222"/>
                </a:solidFill>
                <a:effectLst/>
                <a:latin typeface="Arial" panose="020B0604020202020204" pitchFamily="34" charset="0"/>
                <a:ea typeface="Times New Roman" panose="02020603050405020304" pitchFamily="18" charset="0"/>
              </a:rPr>
              <a:t>THEREFORE, be it resolved that the 2022-2024 District President shall appoint a Special Committee consisting of but not limited to current District Board members, past District Board members and District Members at large.  The committee shall meet during the next biennium and present a recommendation of proposed solutions at the District Lodge meeting in June 2024. The Task Force should include diversification of selected appointees to include past, present, younger, older, different genders and from distant geographical areas that includes a more all-inclusive demographic appointee (s).</a:t>
            </a:r>
            <a:endParaRPr lang="en-US"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417A96A0-2167-33E0-4647-99BB60983FAA}"/>
              </a:ext>
            </a:extLst>
          </p:cNvPr>
          <p:cNvSpPr txBox="1"/>
          <p:nvPr/>
        </p:nvSpPr>
        <p:spPr>
          <a:xfrm>
            <a:off x="1614196" y="236602"/>
            <a:ext cx="7296538" cy="461665"/>
          </a:xfrm>
          <a:prstGeom prst="rect">
            <a:avLst/>
          </a:prstGeom>
          <a:noFill/>
        </p:spPr>
        <p:txBody>
          <a:bodyPr wrap="square" rtlCol="0">
            <a:spAutoFit/>
          </a:bodyPr>
          <a:lstStyle/>
          <a:p>
            <a:pPr algn="ctr"/>
            <a:r>
              <a:rPr lang="en-US" sz="2400" dirty="0">
                <a:solidFill>
                  <a:srgbClr val="FF0000"/>
                </a:solidFill>
              </a:rPr>
              <a:t>Why does this task force exist?</a:t>
            </a:r>
          </a:p>
        </p:txBody>
      </p:sp>
      <p:sp>
        <p:nvSpPr>
          <p:cNvPr id="7" name="TextBox 6">
            <a:extLst>
              <a:ext uri="{FF2B5EF4-FFF2-40B4-BE49-F238E27FC236}">
                <a16:creationId xmlns:a16="http://schemas.microsoft.com/office/drawing/2014/main" id="{6A884360-07E6-9BFC-AB9F-A91719323CEC}"/>
              </a:ext>
            </a:extLst>
          </p:cNvPr>
          <p:cNvSpPr txBox="1"/>
          <p:nvPr/>
        </p:nvSpPr>
        <p:spPr>
          <a:xfrm>
            <a:off x="959997" y="1318274"/>
            <a:ext cx="9573208" cy="369332"/>
          </a:xfrm>
          <a:prstGeom prst="rect">
            <a:avLst/>
          </a:prstGeom>
          <a:noFill/>
        </p:spPr>
        <p:txBody>
          <a:bodyPr wrap="square" rtlCol="0">
            <a:spAutoFit/>
          </a:bodyPr>
          <a:lstStyle/>
          <a:p>
            <a:r>
              <a:rPr lang="en-US" b="1" u="sng" dirty="0"/>
              <a:t>The resolution #2 as approved by the 2022 District 5 Lodge Meeting is as follows:</a:t>
            </a:r>
          </a:p>
        </p:txBody>
      </p:sp>
    </p:spTree>
    <p:extLst>
      <p:ext uri="{BB962C8B-B14F-4D97-AF65-F5344CB8AC3E}">
        <p14:creationId xmlns:p14="http://schemas.microsoft.com/office/powerpoint/2010/main" val="3473233153"/>
      </p:ext>
    </p:extLst>
  </p:cSld>
  <p:clrMapOvr>
    <a:masterClrMapping/>
  </p:clrMapOvr>
  <p:transition spd="slow">
    <p:cover/>
    <p:sndAc>
      <p:stSnd>
        <p:snd r:embed="rId2" name="click.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2030D6-18D1-69F1-99FB-E4F5672097E6}"/>
              </a:ext>
            </a:extLst>
          </p:cNvPr>
          <p:cNvPicPr>
            <a:picLocks noChangeAspect="1"/>
          </p:cNvPicPr>
          <p:nvPr/>
        </p:nvPicPr>
        <p:blipFill>
          <a:blip r:embed="rId2"/>
          <a:stretch>
            <a:fillRect/>
          </a:stretch>
        </p:blipFill>
        <p:spPr>
          <a:xfrm>
            <a:off x="4028535" y="559236"/>
            <a:ext cx="4537819" cy="6298763"/>
          </a:xfrm>
          <a:prstGeom prst="rect">
            <a:avLst/>
          </a:prstGeom>
        </p:spPr>
      </p:pic>
    </p:spTree>
    <p:extLst>
      <p:ext uri="{BB962C8B-B14F-4D97-AF65-F5344CB8AC3E}">
        <p14:creationId xmlns:p14="http://schemas.microsoft.com/office/powerpoint/2010/main" val="3780977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F2ED0C-2F09-ABB5-F09D-3B5600C58A85}"/>
              </a:ext>
            </a:extLst>
          </p:cNvPr>
          <p:cNvPicPr>
            <a:picLocks noChangeAspect="1"/>
          </p:cNvPicPr>
          <p:nvPr/>
        </p:nvPicPr>
        <p:blipFill>
          <a:blip r:embed="rId2"/>
          <a:stretch>
            <a:fillRect/>
          </a:stretch>
        </p:blipFill>
        <p:spPr>
          <a:xfrm>
            <a:off x="4002133" y="263105"/>
            <a:ext cx="4604937" cy="6331789"/>
          </a:xfrm>
          <a:prstGeom prst="rect">
            <a:avLst/>
          </a:prstGeom>
        </p:spPr>
      </p:pic>
    </p:spTree>
    <p:extLst>
      <p:ext uri="{BB962C8B-B14F-4D97-AF65-F5344CB8AC3E}">
        <p14:creationId xmlns:p14="http://schemas.microsoft.com/office/powerpoint/2010/main" val="2223428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0FD313-0968-3DAB-00D5-A042A059890E}"/>
              </a:ext>
            </a:extLst>
          </p:cNvPr>
          <p:cNvPicPr>
            <a:picLocks noChangeAspect="1"/>
          </p:cNvPicPr>
          <p:nvPr/>
        </p:nvPicPr>
        <p:blipFill>
          <a:blip r:embed="rId2"/>
          <a:stretch>
            <a:fillRect/>
          </a:stretch>
        </p:blipFill>
        <p:spPr>
          <a:xfrm>
            <a:off x="3704259" y="297015"/>
            <a:ext cx="4783481" cy="6448841"/>
          </a:xfrm>
          <a:prstGeom prst="rect">
            <a:avLst/>
          </a:prstGeom>
        </p:spPr>
      </p:pic>
    </p:spTree>
    <p:extLst>
      <p:ext uri="{BB962C8B-B14F-4D97-AF65-F5344CB8AC3E}">
        <p14:creationId xmlns:p14="http://schemas.microsoft.com/office/powerpoint/2010/main" val="2104334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B2B59F-B54E-2B9F-E5FF-1BF7E7DBEA2C}"/>
              </a:ext>
            </a:extLst>
          </p:cNvPr>
          <p:cNvSpPr txBox="1"/>
          <p:nvPr/>
        </p:nvSpPr>
        <p:spPr>
          <a:xfrm>
            <a:off x="993912" y="685800"/>
            <a:ext cx="10684566" cy="646331"/>
          </a:xfrm>
          <a:prstGeom prst="rect">
            <a:avLst/>
          </a:prstGeom>
          <a:noFill/>
        </p:spPr>
        <p:txBody>
          <a:bodyPr wrap="square" rtlCol="0">
            <a:spAutoFit/>
          </a:bodyPr>
          <a:lstStyle/>
          <a:p>
            <a:r>
              <a:rPr lang="en-US" sz="3600" dirty="0">
                <a:latin typeface="Forte Forward" pitchFamily="2" charset="0"/>
                <a:cs typeface="Forte Forward" pitchFamily="2" charset="0"/>
              </a:rPr>
              <a:t>What if</a:t>
            </a:r>
          </a:p>
        </p:txBody>
      </p:sp>
      <p:sp>
        <p:nvSpPr>
          <p:cNvPr id="3" name="TextBox 2">
            <a:extLst>
              <a:ext uri="{FF2B5EF4-FFF2-40B4-BE49-F238E27FC236}">
                <a16:creationId xmlns:a16="http://schemas.microsoft.com/office/drawing/2014/main" id="{A6E3DED5-C2B7-CE2D-1254-C9790559F336}"/>
              </a:ext>
            </a:extLst>
          </p:cNvPr>
          <p:cNvSpPr txBox="1"/>
          <p:nvPr/>
        </p:nvSpPr>
        <p:spPr>
          <a:xfrm>
            <a:off x="1172817" y="1610139"/>
            <a:ext cx="10505661" cy="3970318"/>
          </a:xfrm>
          <a:prstGeom prst="rect">
            <a:avLst/>
          </a:prstGeom>
          <a:noFill/>
        </p:spPr>
        <p:txBody>
          <a:bodyPr wrap="square" rtlCol="0">
            <a:spAutoFit/>
          </a:bodyPr>
          <a:lstStyle/>
          <a:p>
            <a:pPr marL="342900" indent="-342900">
              <a:buFont typeface="Wingdings" panose="05000000000000000000" pitchFamily="2" charset="2"/>
              <a:buChar char="Ø"/>
            </a:pPr>
            <a:r>
              <a:rPr lang="en-US" b="1" dirty="0"/>
              <a:t>The number of Zones would be reduced</a:t>
            </a:r>
            <a:r>
              <a:rPr lang="en-US" dirty="0"/>
              <a:t>?</a:t>
            </a:r>
          </a:p>
          <a:p>
            <a:pPr marL="800100" lvl="1" indent="-342900">
              <a:buFont typeface="Arial" panose="020B0604020202020204" pitchFamily="34" charset="0"/>
              <a:buChar char="•"/>
            </a:pPr>
            <a:r>
              <a:rPr lang="en-US" dirty="0"/>
              <a:t>East Wisconsin</a:t>
            </a:r>
          </a:p>
          <a:p>
            <a:pPr marL="800100" lvl="1" indent="-342900">
              <a:buFont typeface="Arial" panose="020B0604020202020204" pitchFamily="34" charset="0"/>
              <a:buChar char="•"/>
            </a:pPr>
            <a:r>
              <a:rPr lang="en-US" dirty="0"/>
              <a:t>West Wisconsin</a:t>
            </a:r>
          </a:p>
          <a:p>
            <a:pPr marL="800100" lvl="1" indent="-342900">
              <a:buFont typeface="Arial" panose="020B0604020202020204" pitchFamily="34" charset="0"/>
              <a:buChar char="•"/>
            </a:pPr>
            <a:r>
              <a:rPr lang="en-US" dirty="0"/>
              <a:t>North IL &amp; IN</a:t>
            </a:r>
          </a:p>
          <a:p>
            <a:pPr marL="800100" lvl="1" indent="-342900">
              <a:buFont typeface="Arial" panose="020B0604020202020204" pitchFamily="34" charset="0"/>
              <a:buChar char="•"/>
            </a:pPr>
            <a:r>
              <a:rPr lang="en-US" dirty="0"/>
              <a:t>All Michigan</a:t>
            </a:r>
          </a:p>
          <a:p>
            <a:pPr marL="800100" lvl="1" indent="-342900">
              <a:buFont typeface="Arial" panose="020B0604020202020204" pitchFamily="34" charset="0"/>
              <a:buChar char="•"/>
            </a:pPr>
            <a:r>
              <a:rPr lang="en-US" dirty="0"/>
              <a:t>South IL, Southwest Ohio and TN</a:t>
            </a:r>
          </a:p>
          <a:p>
            <a:endParaRPr lang="en-US" dirty="0"/>
          </a:p>
          <a:p>
            <a:pPr marL="342900" indent="-342900">
              <a:buFont typeface="Wingdings" panose="05000000000000000000" pitchFamily="2" charset="2"/>
              <a:buChar char="Ø"/>
            </a:pPr>
            <a:r>
              <a:rPr lang="en-US" b="1" dirty="0"/>
              <a:t>More of the officer positions were relieved from zone director responsibilities?</a:t>
            </a:r>
          </a:p>
          <a:p>
            <a:pPr marL="800100" lvl="1" indent="-342900">
              <a:buFont typeface="Arial" panose="020B0604020202020204" pitchFamily="34" charset="0"/>
              <a:buChar char="•"/>
            </a:pPr>
            <a:r>
              <a:rPr lang="en-US" dirty="0"/>
              <a:t>President, VP, Secretary, Treasurer &amp; Youth Director all at large with no zone responsibilities</a:t>
            </a:r>
          </a:p>
          <a:p>
            <a:pPr marL="800100" lvl="1" indent="-342900">
              <a:buFont typeface="Arial" panose="020B0604020202020204" pitchFamily="34" charset="0"/>
              <a:buChar char="•"/>
            </a:pPr>
            <a:r>
              <a:rPr lang="en-US" dirty="0"/>
              <a:t>Cultural, Publicity, and Sports &amp; Recreation Directors retain zone responsibilities.</a:t>
            </a:r>
          </a:p>
          <a:p>
            <a:pPr marL="342900" indent="-342900">
              <a:buFont typeface="+mj-lt"/>
              <a:buAutoNum type="arabicPeriod"/>
            </a:pPr>
            <a:endParaRPr lang="en-US" dirty="0"/>
          </a:p>
          <a:p>
            <a:pPr marL="342900" indent="-342900">
              <a:buFont typeface="Wingdings" panose="05000000000000000000" pitchFamily="2" charset="2"/>
              <a:buChar char="Ø"/>
            </a:pPr>
            <a:r>
              <a:rPr lang="en-US" b="1" dirty="0"/>
              <a:t>Benefit member status could be eliminated for all District Board members?</a:t>
            </a:r>
          </a:p>
          <a:p>
            <a:pPr marL="342900" indent="-342900">
              <a:buFont typeface="Wingdings" panose="05000000000000000000" pitchFamily="2" charset="2"/>
              <a:buChar char="Ø"/>
            </a:pPr>
            <a:endParaRPr lang="en-US" b="1" dirty="0"/>
          </a:p>
          <a:p>
            <a:endParaRPr lang="en-US" b="1" dirty="0"/>
          </a:p>
        </p:txBody>
      </p:sp>
    </p:spTree>
    <p:extLst>
      <p:ext uri="{BB962C8B-B14F-4D97-AF65-F5344CB8AC3E}">
        <p14:creationId xmlns:p14="http://schemas.microsoft.com/office/powerpoint/2010/main" val="1536312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8EC2BD1-303A-A4A4-B751-0E6504572076}"/>
              </a:ext>
            </a:extLst>
          </p:cNvPr>
          <p:cNvGraphicFramePr>
            <a:graphicFrameLocks noGrp="1"/>
          </p:cNvGraphicFramePr>
          <p:nvPr>
            <p:extLst>
              <p:ext uri="{D42A27DB-BD31-4B8C-83A1-F6EECF244321}">
                <p14:modId xmlns:p14="http://schemas.microsoft.com/office/powerpoint/2010/main" val="1145541167"/>
              </p:ext>
            </p:extLst>
          </p:nvPr>
        </p:nvGraphicFramePr>
        <p:xfrm>
          <a:off x="838200" y="785005"/>
          <a:ext cx="8392064" cy="4891177"/>
        </p:xfrm>
        <a:graphic>
          <a:graphicData uri="http://schemas.openxmlformats.org/drawingml/2006/table">
            <a:tbl>
              <a:tblPr firstRow="1" firstCol="1" bandRow="1">
                <a:tableStyleId>{5C22544A-7EE6-4342-B048-85BDC9FD1C3A}</a:tableStyleId>
              </a:tblPr>
              <a:tblGrid>
                <a:gridCol w="8392064">
                  <a:extLst>
                    <a:ext uri="{9D8B030D-6E8A-4147-A177-3AD203B41FA5}">
                      <a16:colId xmlns:a16="http://schemas.microsoft.com/office/drawing/2014/main" val="2910517667"/>
                    </a:ext>
                  </a:extLst>
                </a:gridCol>
              </a:tblGrid>
              <a:tr h="589772">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53713890"/>
                  </a:ext>
                </a:extLst>
              </a:tr>
              <a:tr h="539752">
                <a:tc>
                  <a:txBody>
                    <a:bodyPr/>
                    <a:lstStyle/>
                    <a:p>
                      <a:pPr marL="0" marR="0">
                        <a:lnSpc>
                          <a:spcPts val="1285"/>
                        </a:lnSpc>
                        <a:spcBef>
                          <a:spcPts val="0"/>
                        </a:spcBef>
                        <a:spcAft>
                          <a:spcPts val="800"/>
                        </a:spcAft>
                      </a:pPr>
                      <a:r>
                        <a:rPr lang="en-US" sz="1000" kern="0">
                          <a:effectLst/>
                        </a:rPr>
                        <a:t>I've invited you to fill out a form: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96929542"/>
                  </a:ext>
                </a:extLst>
              </a:tr>
              <a:tr h="589772">
                <a:tc>
                  <a:txBody>
                    <a:bodyPr/>
                    <a:lstStyle/>
                    <a:p>
                      <a:pPr>
                        <a:lnSpc>
                          <a:spcPct val="107000"/>
                        </a:lnSpc>
                      </a:pPr>
                      <a:r>
                        <a:rPr lang="en-US" sz="1100" kern="100" dirty="0">
                          <a:effectLst/>
                          <a:latin typeface="Calibri" panose="020F0502020204030204" pitchFamily="34" charset="0"/>
                          <a:cs typeface="Times New Roman" panose="02020603050405020304" pitchFamily="18" charset="0"/>
                        </a:rPr>
                        <a:t>Click on the link below (SN D5 Task Force May Survey)</a:t>
                      </a:r>
                    </a:p>
                  </a:txBody>
                  <a:tcPr marL="0" marR="0" marT="0" marB="0" anchor="ctr"/>
                </a:tc>
                <a:extLst>
                  <a:ext uri="{0D108BD9-81ED-4DB2-BD59-A6C34878D82A}">
                    <a16:rowId xmlns:a16="http://schemas.microsoft.com/office/drawing/2014/main" val="4160524035"/>
                  </a:ext>
                </a:extLst>
              </a:tr>
              <a:tr h="786362">
                <a:tc>
                  <a:txBody>
                    <a:bodyPr/>
                    <a:lstStyle/>
                    <a:p>
                      <a:pPr marL="0" marR="0">
                        <a:lnSpc>
                          <a:spcPts val="1800"/>
                        </a:lnSpc>
                        <a:spcBef>
                          <a:spcPts val="0"/>
                        </a:spcBef>
                        <a:spcAft>
                          <a:spcPts val="800"/>
                        </a:spcAft>
                      </a:pPr>
                      <a:r>
                        <a:rPr lang="en-US" sz="1500" u="sng" kern="0" dirty="0">
                          <a:solidFill>
                            <a:schemeClr val="tx1"/>
                          </a:solidFill>
                          <a:effectLst/>
                          <a:hlinkClick r:id="rId2">
                            <a:extLst>
                              <a:ext uri="{A12FA001-AC4F-418D-AE19-62706E023703}">
                                <ahyp:hlinkClr xmlns:ahyp="http://schemas.microsoft.com/office/drawing/2018/hyperlinkcolor" val="tx"/>
                              </a:ext>
                            </a:extLst>
                          </a:hlinkClick>
                        </a:rPr>
                        <a:t>SN D5 Task Force May Survey</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11787613"/>
                  </a:ext>
                </a:extLst>
              </a:tr>
              <a:tr h="589772">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91480161"/>
                  </a:ext>
                </a:extLst>
              </a:tr>
              <a:tr h="1795747">
                <a:tc>
                  <a:txBody>
                    <a:bodyPr/>
                    <a:lstStyle/>
                    <a:p>
                      <a:pPr marL="0" marR="0">
                        <a:lnSpc>
                          <a:spcPts val="1350"/>
                        </a:lnSpc>
                        <a:spcBef>
                          <a:spcPts val="0"/>
                        </a:spcBef>
                        <a:spcAft>
                          <a:spcPts val="600"/>
                        </a:spcAft>
                      </a:pPr>
                      <a:r>
                        <a:rPr lang="en-US" sz="1200" kern="0" dirty="0">
                          <a:effectLst/>
                        </a:rPr>
                        <a:t>Please send your thoughts on zones so the District 5 Task Force and Board can review them. Please input your responses by using this survey for discussion at our next meeting. The online, email and hard copies surveys will close on August 1. The District 5 Task Force will use your responses in their report to the Board. Send them to</a:t>
                      </a:r>
                      <a:r>
                        <a:rPr lang="en-US" sz="1200" kern="0" dirty="0">
                          <a:solidFill>
                            <a:schemeClr val="tx1"/>
                          </a:solidFill>
                          <a:effectLst/>
                        </a:rPr>
                        <a:t> </a:t>
                      </a:r>
                      <a:r>
                        <a:rPr lang="en-US" sz="1200" u="sng" kern="0" dirty="0">
                          <a:solidFill>
                            <a:schemeClr val="tx1"/>
                          </a:solidFill>
                          <a:effectLst/>
                          <a:hlinkClick r:id="rId3">
                            <a:extLst>
                              <a:ext uri="{A12FA001-AC4F-418D-AE19-62706E023703}">
                                <ahyp:hlinkClr xmlns:ahyp="http://schemas.microsoft.com/office/drawing/2018/hyperlinkcolor" val="tx"/>
                              </a:ext>
                            </a:extLst>
                          </a:hlinkClick>
                        </a:rPr>
                        <a:t>arnesonfamily5@gmail.com</a:t>
                      </a:r>
                      <a:r>
                        <a:rPr lang="en-US" sz="1200" kern="0" dirty="0">
                          <a:solidFill>
                            <a:schemeClr val="tx1"/>
                          </a:solidFill>
                          <a:effectLst/>
                        </a:rPr>
                        <a:t>.</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69004049"/>
                  </a:ext>
                </a:extLst>
              </a:tr>
            </a:tbl>
          </a:graphicData>
        </a:graphic>
      </p:graphicFrame>
      <p:sp>
        <p:nvSpPr>
          <p:cNvPr id="3" name="Rectangle 1">
            <a:extLst>
              <a:ext uri="{FF2B5EF4-FFF2-40B4-BE49-F238E27FC236}">
                <a16:creationId xmlns:a16="http://schemas.microsoft.com/office/drawing/2014/main" id="{670A16D4-61C4-7CAC-D7D7-BC388427AF78}"/>
              </a:ext>
            </a:extLst>
          </p:cNvPr>
          <p:cNvSpPr>
            <a:spLocks noChangeArrowheads="1"/>
          </p:cNvSpPr>
          <p:nvPr/>
        </p:nvSpPr>
        <p:spPr bwMode="auto">
          <a:xfrm>
            <a:off x="838200" y="3379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Please fill it out via Google Survey!</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836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F36CA3-0C14-CB84-82FE-A8A9030BACAE}"/>
              </a:ext>
            </a:extLst>
          </p:cNvPr>
          <p:cNvSpPr txBox="1"/>
          <p:nvPr/>
        </p:nvSpPr>
        <p:spPr>
          <a:xfrm>
            <a:off x="1838864" y="1069675"/>
            <a:ext cx="8514272" cy="4020268"/>
          </a:xfrm>
          <a:prstGeom prst="rect">
            <a:avLst/>
          </a:prstGeom>
          <a:noFill/>
        </p:spPr>
        <p:txBody>
          <a:bodyPr wrap="square">
            <a:spAutoFit/>
          </a:bodyPr>
          <a:lstStyle/>
          <a:p>
            <a:pPr marL="0" marR="0">
              <a:lnSpc>
                <a:spcPct val="107000"/>
              </a:lnSpc>
              <a:spcBef>
                <a:spcPts val="0"/>
              </a:spcBef>
              <a:spcAft>
                <a:spcPts val="0"/>
              </a:spcAft>
            </a:pPr>
            <a:r>
              <a:rPr lang="en-US" sz="2000" b="1" i="1" dirty="0">
                <a:effectLst/>
                <a:latin typeface="Arial" panose="020B0604020202020204" pitchFamily="34" charset="0"/>
                <a:ea typeface="Calibri" panose="020F0502020204030204" pitchFamily="34" charset="0"/>
                <a:cs typeface="Arial" panose="020B0604020202020204" pitchFamily="34" charset="0"/>
              </a:rPr>
              <a:t>Task Force Survey May 2023</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dirty="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Please send your thoughts on zones so the District 5 Task Force and Board can review them. Please email your responses to Darlene Arneson by May 27 for discussion at our next meeting. The online, email and hard copies surveys will close on August 1. The District 5 Task Force will use your responses in their report to the Board. Send them to </a:t>
            </a:r>
            <a:r>
              <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arnesonfamily5@gmail.com</a:t>
            </a: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Thank you!</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Darlene Arneson, District 5 Secretary and Chair (Zone Alignments and Lodge Development &amp; Support Committee</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8738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A9A227-620B-A760-403D-9F926CEA4660}"/>
              </a:ext>
            </a:extLst>
          </p:cNvPr>
          <p:cNvSpPr txBox="1"/>
          <p:nvPr/>
        </p:nvSpPr>
        <p:spPr>
          <a:xfrm>
            <a:off x="2303254" y="845389"/>
            <a:ext cx="7591244" cy="5007974"/>
          </a:xfrm>
          <a:prstGeom prst="rect">
            <a:avLst/>
          </a:prstGeom>
          <a:noFill/>
        </p:spPr>
        <p:txBody>
          <a:bodyPr wrap="square">
            <a:spAutoFit/>
          </a:bodyPr>
          <a:lstStyle/>
          <a:p>
            <a:pPr marL="0" marR="0">
              <a:lnSpc>
                <a:spcPct val="107000"/>
              </a:lnSpc>
              <a:spcBef>
                <a:spcPts val="0"/>
              </a:spcBef>
              <a:spcAft>
                <a:spcPts val="0"/>
              </a:spcAft>
            </a:pPr>
            <a:r>
              <a:rPr lang="en-US" sz="2800" b="1" u="sng" dirty="0">
                <a:effectLst/>
                <a:latin typeface="Arial" panose="020B0604020202020204" pitchFamily="34" charset="0"/>
                <a:ea typeface="Calibri" panose="020F0502020204030204" pitchFamily="34" charset="0"/>
                <a:cs typeface="Arial" panose="020B0604020202020204" pitchFamily="34" charset="0"/>
              </a:rPr>
              <a:t>What do you expect from your zone directors as far as visits, contacts, or other help</a:t>
            </a:r>
            <a:r>
              <a:rPr lang="en-US" sz="2800" b="1" dirty="0">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Visit once a year</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Hosting zone meetings or events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Regular communications via email, virtual platforms, or phone calls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In-person visits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Assistance with forms and filings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Other:</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4348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E1D3B4-669D-3AD2-7154-A32D9E35AB37}"/>
              </a:ext>
            </a:extLst>
          </p:cNvPr>
          <p:cNvSpPr txBox="1"/>
          <p:nvPr/>
        </p:nvSpPr>
        <p:spPr>
          <a:xfrm>
            <a:off x="2848874" y="805830"/>
            <a:ext cx="7752990" cy="4669099"/>
          </a:xfrm>
          <a:prstGeom prst="rect">
            <a:avLst/>
          </a:prstGeom>
          <a:noFill/>
        </p:spPr>
        <p:txBody>
          <a:bodyPr wrap="square">
            <a:spAutoFit/>
          </a:bodyPr>
          <a:lstStyle/>
          <a:p>
            <a:pPr marL="0" marR="0">
              <a:lnSpc>
                <a:spcPct val="107000"/>
              </a:lnSpc>
              <a:spcBef>
                <a:spcPts val="0"/>
              </a:spcBef>
              <a:spcAft>
                <a:spcPts val="0"/>
              </a:spcAft>
            </a:pPr>
            <a:r>
              <a:rPr lang="en-US" sz="2800" b="1" u="sng" dirty="0">
                <a:effectLst/>
                <a:latin typeface="Arial" panose="020B0604020202020204" pitchFamily="34" charset="0"/>
                <a:ea typeface="Calibri" panose="020F0502020204030204" pitchFamily="34" charset="0"/>
                <a:cs typeface="Arial" panose="020B0604020202020204" pitchFamily="34" charset="0"/>
              </a:rPr>
              <a:t>Do you feel connected to the other lodges in your zone</a:t>
            </a:r>
            <a:r>
              <a:rPr lang="en-US" sz="2800" b="1" dirty="0">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Yes- we do many things with other lodges.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We have limited dealings with other lodges.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We never get together or work with them.</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I’d like to have leadership training provided.</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I’d like to see more social or cultural events.</a:t>
            </a:r>
          </a:p>
          <a:p>
            <a:pPr marL="0" marR="0">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Other:</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245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A9216B-E27E-45C5-0F13-B44AA4CBB784}"/>
              </a:ext>
            </a:extLst>
          </p:cNvPr>
          <p:cNvSpPr txBox="1"/>
          <p:nvPr/>
        </p:nvSpPr>
        <p:spPr>
          <a:xfrm>
            <a:off x="992038" y="558974"/>
            <a:ext cx="10092905" cy="5130122"/>
          </a:xfrm>
          <a:prstGeom prst="rect">
            <a:avLst/>
          </a:prstGeom>
          <a:noFill/>
        </p:spPr>
        <p:txBody>
          <a:bodyPr wrap="square">
            <a:spAutoFit/>
          </a:bodyPr>
          <a:lstStyle/>
          <a:p>
            <a:pPr marL="0" marR="0">
              <a:lnSpc>
                <a:spcPct val="107000"/>
              </a:lnSpc>
              <a:spcBef>
                <a:spcPts val="0"/>
              </a:spcBef>
              <a:spcAft>
                <a:spcPts val="0"/>
              </a:spcAft>
            </a:pPr>
            <a:r>
              <a:rPr lang="en-US" sz="2800" b="1" u="sng" dirty="0">
                <a:effectLst/>
                <a:latin typeface="Arial" panose="020B0604020202020204" pitchFamily="34" charset="0"/>
                <a:ea typeface="Calibri" panose="020F0502020204030204" pitchFamily="34" charset="0"/>
                <a:cs typeface="Arial" panose="020B0604020202020204" pitchFamily="34" charset="0"/>
              </a:rPr>
              <a:t>Looking at the distance between some lodges and where the zone directors live, what suggestions do you have for addressing communications/visits/outreach in some areas</a:t>
            </a:r>
            <a:r>
              <a:rPr lang="en-US" sz="2800" b="1" dirty="0">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Meeting via a virtual platform (ZOOM, TEAMS) is fine.</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I’d like to have some in-person events.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I’d like to have some monthly/quarterly opportunities to meet.</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I’d like to have in-person training at least once a year.</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Other:</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73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C51DE2-5CB1-40B1-F529-8DF430DD13F8}"/>
              </a:ext>
            </a:extLst>
          </p:cNvPr>
          <p:cNvSpPr txBox="1"/>
          <p:nvPr/>
        </p:nvSpPr>
        <p:spPr>
          <a:xfrm>
            <a:off x="1388853" y="531829"/>
            <a:ext cx="9109494" cy="5407891"/>
          </a:xfrm>
          <a:prstGeom prst="rect">
            <a:avLst/>
          </a:prstGeom>
          <a:noFill/>
        </p:spPr>
        <p:txBody>
          <a:bodyPr wrap="square">
            <a:spAutoFit/>
          </a:bodyPr>
          <a:lstStyle/>
          <a:p>
            <a:pPr marL="0" marR="0">
              <a:lnSpc>
                <a:spcPct val="107000"/>
              </a:lnSpc>
              <a:spcBef>
                <a:spcPts val="0"/>
              </a:spcBef>
              <a:spcAft>
                <a:spcPts val="0"/>
              </a:spcAft>
            </a:pPr>
            <a:r>
              <a:rPr lang="en-US" sz="2800" b="1" u="sng" dirty="0">
                <a:effectLst/>
                <a:latin typeface="Arial" panose="020B0604020202020204" pitchFamily="34" charset="0"/>
                <a:ea typeface="Calibri" panose="020F0502020204030204" pitchFamily="34" charset="0"/>
                <a:cs typeface="Arial" panose="020B0604020202020204" pitchFamily="34" charset="0"/>
              </a:rPr>
              <a:t>Do you have any suggestions for realignment, changing the number of zones, or other ways that would make the zone assignments equal in numbers, distance and services provided by the District Board</a:t>
            </a:r>
            <a:r>
              <a:rPr lang="en-US" sz="2800" b="1" dirty="0">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I’ve reviewed the maps and think that some look like they’d work well. </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I want to leave the zones as they are.</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I don’t think we need zones at all.</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Other:</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237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1CDA-A944-B51E-4426-0606DEEB7D3C}"/>
              </a:ext>
            </a:extLst>
          </p:cNvPr>
          <p:cNvSpPr>
            <a:spLocks noGrp="1"/>
          </p:cNvSpPr>
          <p:nvPr>
            <p:ph type="title"/>
          </p:nvPr>
        </p:nvSpPr>
        <p:spPr/>
        <p:txBody>
          <a:bodyPr/>
          <a:lstStyle/>
          <a:p>
            <a:r>
              <a:rPr lang="en-US" dirty="0"/>
              <a:t>Task Force Members</a:t>
            </a:r>
          </a:p>
        </p:txBody>
      </p:sp>
      <p:graphicFrame>
        <p:nvGraphicFramePr>
          <p:cNvPr id="6" name="Content Placeholder 5">
            <a:extLst>
              <a:ext uri="{FF2B5EF4-FFF2-40B4-BE49-F238E27FC236}">
                <a16:creationId xmlns:a16="http://schemas.microsoft.com/office/drawing/2014/main" id="{EA757205-DEBE-47D9-C295-472F6966B68F}"/>
              </a:ext>
            </a:extLst>
          </p:cNvPr>
          <p:cNvGraphicFramePr>
            <a:graphicFrameLocks noGrp="1"/>
          </p:cNvGraphicFramePr>
          <p:nvPr>
            <p:ph sz="half" idx="2"/>
            <p:extLst>
              <p:ext uri="{D42A27DB-BD31-4B8C-83A1-F6EECF244321}">
                <p14:modId xmlns:p14="http://schemas.microsoft.com/office/powerpoint/2010/main" val="847792614"/>
              </p:ext>
            </p:extLst>
          </p:nvPr>
        </p:nvGraphicFramePr>
        <p:xfrm>
          <a:off x="1104460" y="1390477"/>
          <a:ext cx="2613804" cy="5111024"/>
        </p:xfrm>
        <a:graphic>
          <a:graphicData uri="http://schemas.openxmlformats.org/drawingml/2006/table">
            <a:tbl>
              <a:tblPr>
                <a:tableStyleId>{5C22544A-7EE6-4342-B048-85BDC9FD1C3A}</a:tableStyleId>
              </a:tblPr>
              <a:tblGrid>
                <a:gridCol w="1281929">
                  <a:extLst>
                    <a:ext uri="{9D8B030D-6E8A-4147-A177-3AD203B41FA5}">
                      <a16:colId xmlns:a16="http://schemas.microsoft.com/office/drawing/2014/main" val="2840200052"/>
                    </a:ext>
                  </a:extLst>
                </a:gridCol>
                <a:gridCol w="1331875">
                  <a:extLst>
                    <a:ext uri="{9D8B030D-6E8A-4147-A177-3AD203B41FA5}">
                      <a16:colId xmlns:a16="http://schemas.microsoft.com/office/drawing/2014/main" val="255320947"/>
                    </a:ext>
                  </a:extLst>
                </a:gridCol>
              </a:tblGrid>
              <a:tr h="203506">
                <a:tc>
                  <a:txBody>
                    <a:bodyPr/>
                    <a:lstStyle/>
                    <a:p>
                      <a:pPr algn="l" fontAlgn="ctr"/>
                      <a:r>
                        <a:rPr lang="en-US" sz="1100" u="none" strike="noStrike">
                          <a:effectLst/>
                        </a:rPr>
                        <a:t>PAUL</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dirty="0">
                          <a:effectLst/>
                        </a:rPr>
                        <a:t>ABELQUIST</a:t>
                      </a:r>
                      <a:endParaRPr lang="en-US" sz="1100" b="0" i="0" u="none" strike="noStrike" dirty="0">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214226568"/>
                  </a:ext>
                </a:extLst>
              </a:tr>
              <a:tr h="195753">
                <a:tc>
                  <a:txBody>
                    <a:bodyPr/>
                    <a:lstStyle/>
                    <a:p>
                      <a:pPr algn="l" fontAlgn="ctr"/>
                      <a:r>
                        <a:rPr lang="en-US" sz="1100" u="none" strike="noStrike">
                          <a:effectLst/>
                        </a:rPr>
                        <a:t>MATTHEW</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AGEN</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1194005280"/>
                  </a:ext>
                </a:extLst>
              </a:tr>
              <a:tr h="247888">
                <a:tc>
                  <a:txBody>
                    <a:bodyPr/>
                    <a:lstStyle/>
                    <a:p>
                      <a:pPr algn="l" fontAlgn="ctr"/>
                      <a:r>
                        <a:rPr lang="en-US" sz="1100" u="none" strike="noStrike">
                          <a:effectLst/>
                        </a:rPr>
                        <a:t>CONNIE</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dirty="0">
                          <a:effectLst/>
                        </a:rPr>
                        <a:t>AIELLO</a:t>
                      </a:r>
                      <a:endParaRPr lang="en-US" sz="1100" b="0" i="0" u="none" strike="noStrike" dirty="0">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133682428"/>
                  </a:ext>
                </a:extLst>
              </a:tr>
              <a:tr h="372285">
                <a:tc>
                  <a:txBody>
                    <a:bodyPr/>
                    <a:lstStyle/>
                    <a:p>
                      <a:pPr algn="l" fontAlgn="ctr"/>
                      <a:r>
                        <a:rPr lang="en-US" sz="1100" u="none" strike="noStrike">
                          <a:effectLst/>
                        </a:rPr>
                        <a:t>DAVID &amp; RUTH</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AMUNDSON</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2529316335"/>
                  </a:ext>
                </a:extLst>
              </a:tr>
              <a:tr h="195753">
                <a:tc>
                  <a:txBody>
                    <a:bodyPr/>
                    <a:lstStyle/>
                    <a:p>
                      <a:pPr algn="l" fontAlgn="ctr"/>
                      <a:r>
                        <a:rPr lang="en-US" sz="1100" u="none" strike="noStrike">
                          <a:effectLst/>
                        </a:rPr>
                        <a:t>NANCY</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ANDERSEN</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593795000"/>
                  </a:ext>
                </a:extLst>
              </a:tr>
              <a:tr h="195753">
                <a:tc>
                  <a:txBody>
                    <a:bodyPr/>
                    <a:lstStyle/>
                    <a:p>
                      <a:pPr algn="l" fontAlgn="ctr"/>
                      <a:r>
                        <a:rPr lang="en-US" sz="1100" u="none" strike="noStrike">
                          <a:effectLst/>
                        </a:rPr>
                        <a:t>NANCY</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ANDERSON</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1285752382"/>
                  </a:ext>
                </a:extLst>
              </a:tr>
              <a:tr h="195753">
                <a:tc>
                  <a:txBody>
                    <a:bodyPr/>
                    <a:lstStyle/>
                    <a:p>
                      <a:pPr algn="l" fontAlgn="ctr"/>
                      <a:r>
                        <a:rPr lang="en-US" sz="1100" u="none" strike="noStrike">
                          <a:effectLst/>
                        </a:rPr>
                        <a:t>DARLENE</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ARNESON</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3076605915"/>
                  </a:ext>
                </a:extLst>
              </a:tr>
              <a:tr h="195753">
                <a:tc>
                  <a:txBody>
                    <a:bodyPr/>
                    <a:lstStyle/>
                    <a:p>
                      <a:pPr algn="l" fontAlgn="ctr"/>
                      <a:r>
                        <a:rPr lang="en-US" sz="1100" u="none" strike="noStrike">
                          <a:effectLst/>
                        </a:rPr>
                        <a:t>CORLENE</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BARTELS</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2792183656"/>
                  </a:ext>
                </a:extLst>
              </a:tr>
              <a:tr h="195753">
                <a:tc>
                  <a:txBody>
                    <a:bodyPr/>
                    <a:lstStyle/>
                    <a:p>
                      <a:pPr algn="l" fontAlgn="ctr"/>
                      <a:r>
                        <a:rPr lang="en-US" sz="1100" u="none" strike="noStrike">
                          <a:effectLst/>
                        </a:rPr>
                        <a:t>EILEEN</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BELOW</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2469979436"/>
                  </a:ext>
                </a:extLst>
              </a:tr>
              <a:tr h="195753">
                <a:tc>
                  <a:txBody>
                    <a:bodyPr/>
                    <a:lstStyle/>
                    <a:p>
                      <a:pPr algn="l" fontAlgn="ctr"/>
                      <a:r>
                        <a:rPr lang="en-US" sz="1100" u="none" strike="noStrike">
                          <a:effectLst/>
                        </a:rPr>
                        <a:t>DOROTHY</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BERG</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288597702"/>
                  </a:ext>
                </a:extLst>
              </a:tr>
              <a:tr h="372285">
                <a:tc>
                  <a:txBody>
                    <a:bodyPr/>
                    <a:lstStyle/>
                    <a:p>
                      <a:pPr algn="l" fontAlgn="ctr"/>
                      <a:r>
                        <a:rPr lang="en-US" sz="1100" u="none" strike="noStrike">
                          <a:effectLst/>
                        </a:rPr>
                        <a:t>SUE</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BERG-ROEDEL</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501478986"/>
                  </a:ext>
                </a:extLst>
              </a:tr>
              <a:tr h="195753">
                <a:tc>
                  <a:txBody>
                    <a:bodyPr/>
                    <a:lstStyle/>
                    <a:p>
                      <a:pPr algn="l" fontAlgn="ctr"/>
                      <a:r>
                        <a:rPr lang="en-US" sz="1100" u="none" strike="noStrike">
                          <a:effectLst/>
                        </a:rPr>
                        <a:t>GRETCHEN</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BJORK</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787164311"/>
                  </a:ext>
                </a:extLst>
              </a:tr>
              <a:tr h="195753">
                <a:tc>
                  <a:txBody>
                    <a:bodyPr/>
                    <a:lstStyle/>
                    <a:p>
                      <a:pPr algn="l" fontAlgn="ctr"/>
                      <a:r>
                        <a:rPr lang="en-US" sz="1100" u="none" strike="noStrike">
                          <a:effectLst/>
                        </a:rPr>
                        <a:t>VEE</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BJORNSON</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2716813346"/>
                  </a:ext>
                </a:extLst>
              </a:tr>
              <a:tr h="195753">
                <a:tc>
                  <a:txBody>
                    <a:bodyPr/>
                    <a:lstStyle/>
                    <a:p>
                      <a:pPr algn="l" fontAlgn="ctr"/>
                      <a:r>
                        <a:rPr lang="en-US" sz="1100" u="none" strike="noStrike">
                          <a:effectLst/>
                        </a:rPr>
                        <a:t>CLARK</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BREKKE</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1997675238"/>
                  </a:ext>
                </a:extLst>
              </a:tr>
              <a:tr h="195753">
                <a:tc>
                  <a:txBody>
                    <a:bodyPr/>
                    <a:lstStyle/>
                    <a:p>
                      <a:pPr algn="l" fontAlgn="ctr"/>
                      <a:r>
                        <a:rPr lang="en-US" sz="1100" u="none" strike="noStrike">
                          <a:effectLst/>
                        </a:rPr>
                        <a:t>KAREN</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BRINKMAN</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4017169873"/>
                  </a:ext>
                </a:extLst>
              </a:tr>
              <a:tr h="195753">
                <a:tc>
                  <a:txBody>
                    <a:bodyPr/>
                    <a:lstStyle/>
                    <a:p>
                      <a:pPr algn="l" fontAlgn="ctr"/>
                      <a:r>
                        <a:rPr lang="en-US" sz="1100" u="none" strike="noStrike">
                          <a:effectLst/>
                        </a:rPr>
                        <a:t>KAREN</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BROADHEAD</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3669876874"/>
                  </a:ext>
                </a:extLst>
              </a:tr>
              <a:tr h="195753">
                <a:tc>
                  <a:txBody>
                    <a:bodyPr/>
                    <a:lstStyle/>
                    <a:p>
                      <a:pPr algn="l" fontAlgn="ctr"/>
                      <a:r>
                        <a:rPr lang="en-US" sz="1100" u="none" strike="noStrike">
                          <a:effectLst/>
                        </a:rPr>
                        <a:t>BRENT</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BRYE</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894308012"/>
                  </a:ext>
                </a:extLst>
              </a:tr>
              <a:tr h="195753">
                <a:tc>
                  <a:txBody>
                    <a:bodyPr/>
                    <a:lstStyle/>
                    <a:p>
                      <a:pPr algn="l" fontAlgn="ctr"/>
                      <a:r>
                        <a:rPr lang="en-US" sz="1100" u="none" strike="noStrike">
                          <a:effectLst/>
                        </a:rPr>
                        <a:t>BILL</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BULTINCK</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1007442202"/>
                  </a:ext>
                </a:extLst>
              </a:tr>
              <a:tr h="195753">
                <a:tc>
                  <a:txBody>
                    <a:bodyPr/>
                    <a:lstStyle/>
                    <a:p>
                      <a:pPr algn="l" fontAlgn="ctr"/>
                      <a:r>
                        <a:rPr lang="en-US" sz="1100" u="none" strike="noStrike">
                          <a:effectLst/>
                        </a:rPr>
                        <a:t>DEE</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BUMPERS</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949389349"/>
                  </a:ext>
                </a:extLst>
              </a:tr>
              <a:tr h="195753">
                <a:tc>
                  <a:txBody>
                    <a:bodyPr/>
                    <a:lstStyle/>
                    <a:p>
                      <a:pPr algn="l" fontAlgn="ctr"/>
                      <a:r>
                        <a:rPr lang="en-US" sz="1100" u="none" strike="noStrike">
                          <a:effectLst/>
                        </a:rPr>
                        <a:t>ESTHER</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CHARLETON</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1064461774"/>
                  </a:ext>
                </a:extLst>
              </a:tr>
              <a:tr h="195753">
                <a:tc>
                  <a:txBody>
                    <a:bodyPr/>
                    <a:lstStyle/>
                    <a:p>
                      <a:pPr algn="l" fontAlgn="ctr"/>
                      <a:r>
                        <a:rPr lang="en-US" sz="1100" u="none" strike="noStrike">
                          <a:effectLst/>
                        </a:rPr>
                        <a:t>MICHAELA</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DECKER</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1025462761"/>
                  </a:ext>
                </a:extLst>
              </a:tr>
              <a:tr h="195753">
                <a:tc>
                  <a:txBody>
                    <a:bodyPr/>
                    <a:lstStyle/>
                    <a:p>
                      <a:pPr algn="l" fontAlgn="ctr"/>
                      <a:r>
                        <a:rPr lang="en-US" sz="1100" u="none" strike="noStrike">
                          <a:effectLst/>
                        </a:rPr>
                        <a:t>ERIK</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DUUS</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3868210735"/>
                  </a:ext>
                </a:extLst>
              </a:tr>
              <a:tr h="195753">
                <a:tc>
                  <a:txBody>
                    <a:bodyPr/>
                    <a:lstStyle/>
                    <a:p>
                      <a:pPr algn="l" fontAlgn="ctr"/>
                      <a:r>
                        <a:rPr lang="en-US" sz="1100" u="none" strike="noStrike">
                          <a:effectLst/>
                        </a:rPr>
                        <a:t>KAREN</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a:effectLst/>
                        </a:rPr>
                        <a:t>EBERHARDT</a:t>
                      </a:r>
                      <a:endParaRPr lang="en-US" sz="1100" b="0" i="0" u="none" strike="noStrike">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1807794613"/>
                  </a:ext>
                </a:extLst>
              </a:tr>
              <a:tr h="195753">
                <a:tc>
                  <a:txBody>
                    <a:bodyPr/>
                    <a:lstStyle/>
                    <a:p>
                      <a:pPr algn="l" fontAlgn="ctr"/>
                      <a:r>
                        <a:rPr lang="en-US" sz="1100" u="none" strike="noStrike">
                          <a:effectLst/>
                        </a:rPr>
                        <a:t>ELIAS</a:t>
                      </a:r>
                      <a:endParaRPr lang="en-US" sz="1100" b="0" i="0" u="none" strike="noStrike">
                        <a:solidFill>
                          <a:srgbClr val="0D0D0D"/>
                        </a:solidFill>
                        <a:effectLst/>
                        <a:latin typeface="Calibri" panose="020F0502020204030204" pitchFamily="34" charset="0"/>
                      </a:endParaRPr>
                    </a:p>
                  </a:txBody>
                  <a:tcPr marL="8961" marR="8961" marT="8961" marB="0" anchor="ctr"/>
                </a:tc>
                <a:tc>
                  <a:txBody>
                    <a:bodyPr/>
                    <a:lstStyle/>
                    <a:p>
                      <a:pPr algn="l" fontAlgn="ctr"/>
                      <a:r>
                        <a:rPr lang="en-US" sz="1100" u="none" strike="noStrike" dirty="0">
                          <a:effectLst/>
                        </a:rPr>
                        <a:t>ELLEFSON</a:t>
                      </a:r>
                      <a:endParaRPr lang="en-US" sz="1100" b="0" i="0" u="none" strike="noStrike" dirty="0">
                        <a:solidFill>
                          <a:srgbClr val="0D0D0D"/>
                        </a:solidFill>
                        <a:effectLst/>
                        <a:latin typeface="Calibri" panose="020F0502020204030204" pitchFamily="34" charset="0"/>
                      </a:endParaRPr>
                    </a:p>
                  </a:txBody>
                  <a:tcPr marL="8961" marR="8961" marT="8961" marB="0" anchor="ctr"/>
                </a:tc>
                <a:extLst>
                  <a:ext uri="{0D108BD9-81ED-4DB2-BD59-A6C34878D82A}">
                    <a16:rowId xmlns:a16="http://schemas.microsoft.com/office/drawing/2014/main" val="2815014846"/>
                  </a:ext>
                </a:extLst>
              </a:tr>
            </a:tbl>
          </a:graphicData>
        </a:graphic>
      </p:graphicFrame>
      <p:graphicFrame>
        <p:nvGraphicFramePr>
          <p:cNvPr id="9" name="Content Placeholder 8">
            <a:extLst>
              <a:ext uri="{FF2B5EF4-FFF2-40B4-BE49-F238E27FC236}">
                <a16:creationId xmlns:a16="http://schemas.microsoft.com/office/drawing/2014/main" id="{B2C17B2F-6A0F-F275-5C6B-E0C041EE5B1B}"/>
              </a:ext>
            </a:extLst>
          </p:cNvPr>
          <p:cNvGraphicFramePr>
            <a:graphicFrameLocks noGrp="1"/>
          </p:cNvGraphicFramePr>
          <p:nvPr>
            <p:ph sz="half" idx="1"/>
            <p:extLst>
              <p:ext uri="{D42A27DB-BD31-4B8C-83A1-F6EECF244321}">
                <p14:modId xmlns:p14="http://schemas.microsoft.com/office/powerpoint/2010/main" val="2075031906"/>
              </p:ext>
            </p:extLst>
          </p:nvPr>
        </p:nvGraphicFramePr>
        <p:xfrm>
          <a:off x="4133813" y="1407730"/>
          <a:ext cx="2553419" cy="4925675"/>
        </p:xfrm>
        <a:graphic>
          <a:graphicData uri="http://schemas.openxmlformats.org/drawingml/2006/table">
            <a:tbl>
              <a:tblPr>
                <a:tableStyleId>{5C22544A-7EE6-4342-B048-85BDC9FD1C3A}</a:tableStyleId>
              </a:tblPr>
              <a:tblGrid>
                <a:gridCol w="1252314">
                  <a:extLst>
                    <a:ext uri="{9D8B030D-6E8A-4147-A177-3AD203B41FA5}">
                      <a16:colId xmlns:a16="http://schemas.microsoft.com/office/drawing/2014/main" val="1039555022"/>
                    </a:ext>
                  </a:extLst>
                </a:gridCol>
                <a:gridCol w="1301105">
                  <a:extLst>
                    <a:ext uri="{9D8B030D-6E8A-4147-A177-3AD203B41FA5}">
                      <a16:colId xmlns:a16="http://schemas.microsoft.com/office/drawing/2014/main" val="1398532711"/>
                    </a:ext>
                  </a:extLst>
                </a:gridCol>
              </a:tblGrid>
              <a:tr h="197027">
                <a:tc>
                  <a:txBody>
                    <a:bodyPr/>
                    <a:lstStyle/>
                    <a:p>
                      <a:pPr algn="l" fontAlgn="ctr"/>
                      <a:r>
                        <a:rPr lang="en-US" sz="1100" u="none" strike="noStrike" dirty="0">
                          <a:effectLst/>
                        </a:rPr>
                        <a:t>JOANNE</a:t>
                      </a:r>
                      <a:endParaRPr lang="en-US" sz="1100" b="0" i="0" u="none" strike="noStrike" dirty="0">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ERICKSON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81712107"/>
                  </a:ext>
                </a:extLst>
              </a:tr>
              <a:tr h="197027">
                <a:tc>
                  <a:txBody>
                    <a:bodyPr/>
                    <a:lstStyle/>
                    <a:p>
                      <a:pPr algn="l" fontAlgn="ctr"/>
                      <a:r>
                        <a:rPr lang="en-US" sz="1100" u="none" strike="noStrike">
                          <a:effectLst/>
                        </a:rPr>
                        <a:t>CHRISTINA</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FAIRCHILD</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66997561"/>
                  </a:ext>
                </a:extLst>
              </a:tr>
              <a:tr h="197027">
                <a:tc>
                  <a:txBody>
                    <a:bodyPr/>
                    <a:lstStyle/>
                    <a:p>
                      <a:pPr algn="l" fontAlgn="ctr"/>
                      <a:r>
                        <a:rPr lang="en-US" sz="1100" u="none" strike="noStrike">
                          <a:effectLst/>
                        </a:rPr>
                        <a:t>OLGA</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FAST</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470483250"/>
                  </a:ext>
                </a:extLst>
              </a:tr>
              <a:tr h="197027">
                <a:tc>
                  <a:txBody>
                    <a:bodyPr/>
                    <a:lstStyle/>
                    <a:p>
                      <a:pPr algn="l" fontAlgn="ctr"/>
                      <a:r>
                        <a:rPr lang="en-US" sz="1100" u="none" strike="noStrike">
                          <a:effectLst/>
                        </a:rPr>
                        <a:t>DAVID</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FISCHER</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1774261047"/>
                  </a:ext>
                </a:extLst>
              </a:tr>
              <a:tr h="197027">
                <a:tc>
                  <a:txBody>
                    <a:bodyPr/>
                    <a:lstStyle/>
                    <a:p>
                      <a:pPr algn="l" fontAlgn="ctr"/>
                      <a:r>
                        <a:rPr lang="en-US" sz="1100" u="none" strike="noStrike">
                          <a:effectLst/>
                        </a:rPr>
                        <a:t>ROBIN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FOSSUM</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1229712370"/>
                  </a:ext>
                </a:extLst>
              </a:tr>
              <a:tr h="197027">
                <a:tc>
                  <a:txBody>
                    <a:bodyPr/>
                    <a:lstStyle/>
                    <a:p>
                      <a:pPr algn="l" fontAlgn="ctr"/>
                      <a:r>
                        <a:rPr lang="en-US" sz="1100" u="none" strike="noStrike">
                          <a:effectLst/>
                        </a:rPr>
                        <a:t>DOUGLAS</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FRAMNESS</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1287160722"/>
                  </a:ext>
                </a:extLst>
              </a:tr>
              <a:tr h="197027">
                <a:tc>
                  <a:txBody>
                    <a:bodyPr/>
                    <a:lstStyle/>
                    <a:p>
                      <a:pPr algn="l" fontAlgn="ctr"/>
                      <a:r>
                        <a:rPr lang="en-US" sz="1100" u="none" strike="noStrike">
                          <a:effectLst/>
                        </a:rPr>
                        <a:t>SHERRI</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FREELS</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562924501"/>
                  </a:ext>
                </a:extLst>
              </a:tr>
              <a:tr h="197027">
                <a:tc>
                  <a:txBody>
                    <a:bodyPr/>
                    <a:lstStyle/>
                    <a:p>
                      <a:pPr algn="l" fontAlgn="ctr"/>
                      <a:r>
                        <a:rPr lang="en-US" sz="1100" u="none" strike="noStrike">
                          <a:effectLst/>
                        </a:rPr>
                        <a:t>JUDY</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GHASTIN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114451028"/>
                  </a:ext>
                </a:extLst>
              </a:tr>
              <a:tr h="197027">
                <a:tc>
                  <a:txBody>
                    <a:bodyPr/>
                    <a:lstStyle/>
                    <a:p>
                      <a:pPr algn="l" fontAlgn="ctr"/>
                      <a:r>
                        <a:rPr lang="en-US" sz="1100" u="none" strike="noStrike">
                          <a:effectLst/>
                        </a:rPr>
                        <a:t>VICKI</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GOPLEN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607750640"/>
                  </a:ext>
                </a:extLst>
              </a:tr>
              <a:tr h="197027">
                <a:tc>
                  <a:txBody>
                    <a:bodyPr/>
                    <a:lstStyle/>
                    <a:p>
                      <a:pPr algn="l" fontAlgn="ctr"/>
                      <a:r>
                        <a:rPr lang="en-US" sz="1100" u="none" strike="noStrike">
                          <a:effectLst/>
                        </a:rPr>
                        <a:t>JON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GRINDE</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209920802"/>
                  </a:ext>
                </a:extLst>
              </a:tr>
              <a:tr h="197027">
                <a:tc>
                  <a:txBody>
                    <a:bodyPr/>
                    <a:lstStyle/>
                    <a:p>
                      <a:pPr algn="l" fontAlgn="ctr"/>
                      <a:r>
                        <a:rPr lang="en-US" sz="1100" u="none" strike="noStrike">
                          <a:effectLst/>
                        </a:rPr>
                        <a:t>DAWN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GUNDERSON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000961601"/>
                  </a:ext>
                </a:extLst>
              </a:tr>
              <a:tr h="197027">
                <a:tc>
                  <a:txBody>
                    <a:bodyPr/>
                    <a:lstStyle/>
                    <a:p>
                      <a:pPr algn="l" fontAlgn="ctr"/>
                      <a:r>
                        <a:rPr lang="en-US" sz="1100" u="none" strike="noStrike">
                          <a:effectLst/>
                        </a:rPr>
                        <a:t>CHRISTINE</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GUTSCH</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569025317"/>
                  </a:ext>
                </a:extLst>
              </a:tr>
              <a:tr h="197027">
                <a:tc>
                  <a:txBody>
                    <a:bodyPr/>
                    <a:lstStyle/>
                    <a:p>
                      <a:pPr algn="l" fontAlgn="ctr"/>
                      <a:r>
                        <a:rPr lang="en-US" sz="1100" u="none" strike="noStrike">
                          <a:effectLst/>
                        </a:rPr>
                        <a:t>ROGER</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HANSON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162595355"/>
                  </a:ext>
                </a:extLst>
              </a:tr>
              <a:tr h="197027">
                <a:tc>
                  <a:txBody>
                    <a:bodyPr/>
                    <a:lstStyle/>
                    <a:p>
                      <a:pPr algn="l" fontAlgn="ctr"/>
                      <a:r>
                        <a:rPr lang="en-US" sz="1100" u="none" strike="noStrike">
                          <a:effectLst/>
                        </a:rPr>
                        <a:t>MERLE</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HANSON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707102423"/>
                  </a:ext>
                </a:extLst>
              </a:tr>
              <a:tr h="197027">
                <a:tc>
                  <a:txBody>
                    <a:bodyPr/>
                    <a:lstStyle/>
                    <a:p>
                      <a:pPr algn="l" fontAlgn="ctr"/>
                      <a:r>
                        <a:rPr lang="en-US" sz="1100" u="none" strike="noStrike">
                          <a:effectLst/>
                        </a:rPr>
                        <a:t>LEE ANN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HARP</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739482045"/>
                  </a:ext>
                </a:extLst>
              </a:tr>
              <a:tr h="197027">
                <a:tc>
                  <a:txBody>
                    <a:bodyPr/>
                    <a:lstStyle/>
                    <a:p>
                      <a:pPr algn="l" fontAlgn="ctr"/>
                      <a:r>
                        <a:rPr lang="en-US" sz="1100" u="none" strike="noStrike">
                          <a:effectLst/>
                        </a:rPr>
                        <a:t>DARLENE</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HENDERSON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726021411"/>
                  </a:ext>
                </a:extLst>
              </a:tr>
              <a:tr h="197027">
                <a:tc>
                  <a:txBody>
                    <a:bodyPr/>
                    <a:lstStyle/>
                    <a:p>
                      <a:pPr algn="l" fontAlgn="ctr"/>
                      <a:r>
                        <a:rPr lang="en-US" sz="1100" u="none" strike="noStrike">
                          <a:effectLst/>
                        </a:rPr>
                        <a:t>JIM</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HERMAN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994524060"/>
                  </a:ext>
                </a:extLst>
              </a:tr>
              <a:tr h="197027">
                <a:tc>
                  <a:txBody>
                    <a:bodyPr/>
                    <a:lstStyle/>
                    <a:p>
                      <a:pPr algn="l" fontAlgn="ctr"/>
                      <a:r>
                        <a:rPr lang="en-US" sz="1100" u="none" strike="noStrike" dirty="0">
                          <a:effectLst/>
                        </a:rPr>
                        <a:t>DAVID</a:t>
                      </a:r>
                      <a:endParaRPr lang="en-US" sz="1100" b="0" i="0" u="none" strike="noStrike" dirty="0">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HIRSCHEY</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1612051329"/>
                  </a:ext>
                </a:extLst>
              </a:tr>
              <a:tr h="197027">
                <a:tc>
                  <a:txBody>
                    <a:bodyPr/>
                    <a:lstStyle/>
                    <a:p>
                      <a:pPr algn="l" fontAlgn="ctr"/>
                      <a:r>
                        <a:rPr lang="en-US" sz="1100" u="none" strike="noStrike">
                          <a:effectLst/>
                        </a:rPr>
                        <a:t>ROGER</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INSTENES</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296041209"/>
                  </a:ext>
                </a:extLst>
              </a:tr>
              <a:tr h="197027">
                <a:tc>
                  <a:txBody>
                    <a:bodyPr/>
                    <a:lstStyle/>
                    <a:p>
                      <a:pPr algn="l" fontAlgn="ctr"/>
                      <a:r>
                        <a:rPr lang="en-US" sz="1100" u="none" strike="noStrike">
                          <a:effectLst/>
                        </a:rPr>
                        <a:t>ADRIAN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JOHNSON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1865278878"/>
                  </a:ext>
                </a:extLst>
              </a:tr>
              <a:tr h="197027">
                <a:tc>
                  <a:txBody>
                    <a:bodyPr/>
                    <a:lstStyle/>
                    <a:p>
                      <a:pPr algn="l" fontAlgn="ctr"/>
                      <a:r>
                        <a:rPr lang="en-US" sz="1100" u="none" strike="noStrike">
                          <a:effectLst/>
                        </a:rPr>
                        <a:t>KEN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JOHNSON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708574867"/>
                  </a:ext>
                </a:extLst>
              </a:tr>
              <a:tr h="197027">
                <a:tc>
                  <a:txBody>
                    <a:bodyPr/>
                    <a:lstStyle/>
                    <a:p>
                      <a:pPr algn="l" fontAlgn="ctr"/>
                      <a:r>
                        <a:rPr lang="en-US" sz="1100" u="none" strike="noStrike">
                          <a:effectLst/>
                        </a:rPr>
                        <a:t>JANET</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JOHNSON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155540567"/>
                  </a:ext>
                </a:extLst>
              </a:tr>
              <a:tr h="197027">
                <a:tc>
                  <a:txBody>
                    <a:bodyPr/>
                    <a:lstStyle/>
                    <a:p>
                      <a:pPr algn="l" fontAlgn="ctr"/>
                      <a:r>
                        <a:rPr lang="en-US" sz="1100" u="none" strike="noStrike">
                          <a:effectLst/>
                        </a:rPr>
                        <a:t>BARB</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JOHNSON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980525448"/>
                  </a:ext>
                </a:extLst>
              </a:tr>
              <a:tr h="197027">
                <a:tc>
                  <a:txBody>
                    <a:bodyPr/>
                    <a:lstStyle/>
                    <a:p>
                      <a:pPr algn="l" fontAlgn="ctr"/>
                      <a:r>
                        <a:rPr lang="en-US" sz="1100" u="none" strike="noStrike">
                          <a:effectLst/>
                        </a:rPr>
                        <a:t>DIXIE</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JORNES</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461728556"/>
                  </a:ext>
                </a:extLst>
              </a:tr>
              <a:tr h="197027">
                <a:tc>
                  <a:txBody>
                    <a:bodyPr/>
                    <a:lstStyle/>
                    <a:p>
                      <a:pPr algn="l" fontAlgn="ctr"/>
                      <a:r>
                        <a:rPr lang="en-US" sz="1100" u="none" strike="noStrike">
                          <a:effectLst/>
                        </a:rPr>
                        <a:t>KAREN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dirty="0">
                          <a:effectLst/>
                        </a:rPr>
                        <a:t>KENNEDY</a:t>
                      </a:r>
                      <a:endParaRPr lang="en-US" sz="1100" b="0" i="0" u="none" strike="noStrike" dirty="0">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426518031"/>
                  </a:ext>
                </a:extLst>
              </a:tr>
            </a:tbl>
          </a:graphicData>
        </a:graphic>
      </p:graphicFrame>
      <p:graphicFrame>
        <p:nvGraphicFramePr>
          <p:cNvPr id="10" name="Table 9">
            <a:extLst>
              <a:ext uri="{FF2B5EF4-FFF2-40B4-BE49-F238E27FC236}">
                <a16:creationId xmlns:a16="http://schemas.microsoft.com/office/drawing/2014/main" id="{C0E9D6A0-407B-5624-53F0-01ACB20D8FE8}"/>
              </a:ext>
            </a:extLst>
          </p:cNvPr>
          <p:cNvGraphicFramePr>
            <a:graphicFrameLocks noGrp="1"/>
          </p:cNvGraphicFramePr>
          <p:nvPr>
            <p:extLst>
              <p:ext uri="{D42A27DB-BD31-4B8C-83A1-F6EECF244321}">
                <p14:modId xmlns:p14="http://schemas.microsoft.com/office/powerpoint/2010/main" val="3027144524"/>
              </p:ext>
            </p:extLst>
          </p:nvPr>
        </p:nvGraphicFramePr>
        <p:xfrm>
          <a:off x="6954089" y="1407730"/>
          <a:ext cx="2293428" cy="4925675"/>
        </p:xfrm>
        <a:graphic>
          <a:graphicData uri="http://schemas.openxmlformats.org/drawingml/2006/table">
            <a:tbl>
              <a:tblPr>
                <a:tableStyleId>{5C22544A-7EE6-4342-B048-85BDC9FD1C3A}</a:tableStyleId>
              </a:tblPr>
              <a:tblGrid>
                <a:gridCol w="1124802">
                  <a:extLst>
                    <a:ext uri="{9D8B030D-6E8A-4147-A177-3AD203B41FA5}">
                      <a16:colId xmlns:a16="http://schemas.microsoft.com/office/drawing/2014/main" val="1638484968"/>
                    </a:ext>
                  </a:extLst>
                </a:gridCol>
                <a:gridCol w="1168626">
                  <a:extLst>
                    <a:ext uri="{9D8B030D-6E8A-4147-A177-3AD203B41FA5}">
                      <a16:colId xmlns:a16="http://schemas.microsoft.com/office/drawing/2014/main" val="4155175744"/>
                    </a:ext>
                  </a:extLst>
                </a:gridCol>
              </a:tblGrid>
              <a:tr h="197027">
                <a:tc>
                  <a:txBody>
                    <a:bodyPr/>
                    <a:lstStyle/>
                    <a:p>
                      <a:pPr algn="l" fontAlgn="ctr"/>
                      <a:r>
                        <a:rPr lang="en-US" sz="1100" u="none" strike="noStrike">
                          <a:effectLst/>
                        </a:rPr>
                        <a:t>ALAN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KJERNES</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897582561"/>
                  </a:ext>
                </a:extLst>
              </a:tr>
              <a:tr h="197027">
                <a:tc>
                  <a:txBody>
                    <a:bodyPr/>
                    <a:lstStyle/>
                    <a:p>
                      <a:pPr algn="l" fontAlgn="ctr"/>
                      <a:r>
                        <a:rPr lang="en-US" sz="1100" u="none" strike="noStrike">
                          <a:effectLst/>
                        </a:rPr>
                        <a:t>OSCAR</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KROSNES</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1502635793"/>
                  </a:ext>
                </a:extLst>
              </a:tr>
              <a:tr h="197027">
                <a:tc>
                  <a:txBody>
                    <a:bodyPr/>
                    <a:lstStyle/>
                    <a:p>
                      <a:pPr algn="l" fontAlgn="ctr"/>
                      <a:r>
                        <a:rPr lang="en-US" sz="1100" u="none" strike="noStrike">
                          <a:effectLst/>
                        </a:rPr>
                        <a:t>CONNIE</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KROSS</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709078786"/>
                  </a:ext>
                </a:extLst>
              </a:tr>
              <a:tr h="197027">
                <a:tc>
                  <a:txBody>
                    <a:bodyPr/>
                    <a:lstStyle/>
                    <a:p>
                      <a:pPr algn="l" fontAlgn="ctr"/>
                      <a:r>
                        <a:rPr lang="en-US" sz="1100" u="none" strike="noStrike">
                          <a:effectLst/>
                        </a:rPr>
                        <a:t>ARLENE</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KRUEGER</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50139024"/>
                  </a:ext>
                </a:extLst>
              </a:tr>
              <a:tr h="197027">
                <a:tc>
                  <a:txBody>
                    <a:bodyPr/>
                    <a:lstStyle/>
                    <a:p>
                      <a:pPr algn="l" fontAlgn="ctr"/>
                      <a:r>
                        <a:rPr lang="en-US" sz="1100" u="none" strike="noStrike">
                          <a:effectLst/>
                        </a:rPr>
                        <a:t>ROBERTA</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LOUISON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4020157982"/>
                  </a:ext>
                </a:extLst>
              </a:tr>
              <a:tr h="197027">
                <a:tc>
                  <a:txBody>
                    <a:bodyPr/>
                    <a:lstStyle/>
                    <a:p>
                      <a:pPr algn="l" fontAlgn="ctr"/>
                      <a:r>
                        <a:rPr lang="en-US" sz="1100" u="none" strike="noStrike">
                          <a:effectLst/>
                        </a:rPr>
                        <a:t>THOMAS</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MAXSON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672642868"/>
                  </a:ext>
                </a:extLst>
              </a:tr>
              <a:tr h="197027">
                <a:tc>
                  <a:txBody>
                    <a:bodyPr/>
                    <a:lstStyle/>
                    <a:p>
                      <a:pPr algn="l" fontAlgn="ctr"/>
                      <a:r>
                        <a:rPr lang="en-US" sz="1100" u="none" strike="noStrike">
                          <a:effectLst/>
                        </a:rPr>
                        <a:t>SUSAN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MORTON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1369550260"/>
                  </a:ext>
                </a:extLst>
              </a:tr>
              <a:tr h="197027">
                <a:tc>
                  <a:txBody>
                    <a:bodyPr/>
                    <a:lstStyle/>
                    <a:p>
                      <a:pPr algn="l" fontAlgn="ctr"/>
                      <a:r>
                        <a:rPr lang="en-US" sz="1100" u="none" strike="noStrike">
                          <a:effectLst/>
                        </a:rPr>
                        <a:t>ARNO</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MORTON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324211588"/>
                  </a:ext>
                </a:extLst>
              </a:tr>
              <a:tr h="197027">
                <a:tc>
                  <a:txBody>
                    <a:bodyPr/>
                    <a:lstStyle/>
                    <a:p>
                      <a:pPr algn="l" fontAlgn="ctr"/>
                      <a:r>
                        <a:rPr lang="en-US" sz="1100" u="none" strike="noStrike">
                          <a:effectLst/>
                        </a:rPr>
                        <a:t>STEVEN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MUNKVOLD</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161012231"/>
                  </a:ext>
                </a:extLst>
              </a:tr>
              <a:tr h="197027">
                <a:tc>
                  <a:txBody>
                    <a:bodyPr/>
                    <a:lstStyle/>
                    <a:p>
                      <a:pPr algn="l" fontAlgn="ctr"/>
                      <a:r>
                        <a:rPr lang="en-US" sz="1100" u="none" strike="noStrike">
                          <a:effectLst/>
                        </a:rPr>
                        <a:t>MAREN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NELSON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35420537"/>
                  </a:ext>
                </a:extLst>
              </a:tr>
              <a:tr h="197027">
                <a:tc>
                  <a:txBody>
                    <a:bodyPr/>
                    <a:lstStyle/>
                    <a:p>
                      <a:pPr algn="l" fontAlgn="ctr"/>
                      <a:r>
                        <a:rPr lang="en-US" sz="1100" u="none" strike="noStrike">
                          <a:effectLst/>
                        </a:rPr>
                        <a:t>BETH</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NELSON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715076498"/>
                  </a:ext>
                </a:extLst>
              </a:tr>
              <a:tr h="197027">
                <a:tc>
                  <a:txBody>
                    <a:bodyPr/>
                    <a:lstStyle/>
                    <a:p>
                      <a:pPr algn="l" fontAlgn="ctr"/>
                      <a:r>
                        <a:rPr lang="en-US" sz="1100" u="none" strike="noStrike">
                          <a:effectLst/>
                        </a:rPr>
                        <a:t>JOAN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O'BRYAN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45981343"/>
                  </a:ext>
                </a:extLst>
              </a:tr>
              <a:tr h="197027">
                <a:tc>
                  <a:txBody>
                    <a:bodyPr/>
                    <a:lstStyle/>
                    <a:p>
                      <a:pPr algn="l" fontAlgn="ctr"/>
                      <a:r>
                        <a:rPr lang="en-US" sz="1100" u="none" strike="noStrike">
                          <a:effectLst/>
                        </a:rPr>
                        <a:t>BRIAN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OGNE</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760747677"/>
                  </a:ext>
                </a:extLst>
              </a:tr>
              <a:tr h="197027">
                <a:tc>
                  <a:txBody>
                    <a:bodyPr/>
                    <a:lstStyle/>
                    <a:p>
                      <a:pPr algn="l" fontAlgn="ctr"/>
                      <a:r>
                        <a:rPr lang="en-US" sz="1100" u="none" strike="noStrike">
                          <a:effectLst/>
                        </a:rPr>
                        <a:t>DON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OLSON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4290318528"/>
                  </a:ext>
                </a:extLst>
              </a:tr>
              <a:tr h="197027">
                <a:tc>
                  <a:txBody>
                    <a:bodyPr/>
                    <a:lstStyle/>
                    <a:p>
                      <a:pPr algn="l" fontAlgn="ctr"/>
                      <a:r>
                        <a:rPr lang="en-US" sz="1100" u="none" strike="noStrike">
                          <a:effectLst/>
                        </a:rPr>
                        <a:t>ROBIN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ØYE</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663355869"/>
                  </a:ext>
                </a:extLst>
              </a:tr>
              <a:tr h="197027">
                <a:tc>
                  <a:txBody>
                    <a:bodyPr/>
                    <a:lstStyle/>
                    <a:p>
                      <a:pPr algn="l" fontAlgn="ctr"/>
                      <a:r>
                        <a:rPr lang="en-US" sz="1100" u="none" strike="noStrike">
                          <a:effectLst/>
                        </a:rPr>
                        <a:t>MIKE</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PALECEK</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286211176"/>
                  </a:ext>
                </a:extLst>
              </a:tr>
              <a:tr h="197027">
                <a:tc>
                  <a:txBody>
                    <a:bodyPr/>
                    <a:lstStyle/>
                    <a:p>
                      <a:pPr algn="l" fontAlgn="ctr"/>
                      <a:r>
                        <a:rPr lang="en-US" sz="1100" u="none" strike="noStrike">
                          <a:effectLst/>
                        </a:rPr>
                        <a:t>PEGGY</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PARKER</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069436488"/>
                  </a:ext>
                </a:extLst>
              </a:tr>
              <a:tr h="197027">
                <a:tc>
                  <a:txBody>
                    <a:bodyPr/>
                    <a:lstStyle/>
                    <a:p>
                      <a:pPr algn="l" fontAlgn="ctr"/>
                      <a:r>
                        <a:rPr lang="en-US" sz="1100" u="none" strike="noStrike">
                          <a:effectLst/>
                        </a:rPr>
                        <a:t>AUDREY</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PARRETT</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983825547"/>
                  </a:ext>
                </a:extLst>
              </a:tr>
              <a:tr h="197027">
                <a:tc>
                  <a:txBody>
                    <a:bodyPr/>
                    <a:lstStyle/>
                    <a:p>
                      <a:pPr algn="l" fontAlgn="ctr"/>
                      <a:r>
                        <a:rPr lang="en-US" sz="1100" u="none" strike="noStrike">
                          <a:effectLst/>
                        </a:rPr>
                        <a:t>NANCY</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ROBINSON</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171422787"/>
                  </a:ext>
                </a:extLst>
              </a:tr>
              <a:tr h="197027">
                <a:tc>
                  <a:txBody>
                    <a:bodyPr/>
                    <a:lstStyle/>
                    <a:p>
                      <a:pPr algn="l" fontAlgn="ctr"/>
                      <a:r>
                        <a:rPr lang="en-US" sz="1100" u="none" strike="noStrike">
                          <a:effectLst/>
                        </a:rPr>
                        <a:t>JERRY</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RUD </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706753021"/>
                  </a:ext>
                </a:extLst>
              </a:tr>
              <a:tr h="197027">
                <a:tc>
                  <a:txBody>
                    <a:bodyPr/>
                    <a:lstStyle/>
                    <a:p>
                      <a:pPr algn="l" fontAlgn="ctr"/>
                      <a:r>
                        <a:rPr lang="en-US" sz="1100" u="none" strike="noStrike">
                          <a:effectLst/>
                        </a:rPr>
                        <a:t>VICKI</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b"/>
                      <a:r>
                        <a:rPr lang="en-US" sz="1000" u="none" strike="noStrike">
                          <a:effectLst/>
                        </a:rPr>
                        <a:t>RUDH-JONES</a:t>
                      </a:r>
                      <a:endParaRPr lang="en-US" sz="1000" b="0" i="0" u="none" strike="noStrike">
                        <a:solidFill>
                          <a:srgbClr val="7B7B7B"/>
                        </a:solidFill>
                        <a:effectLst/>
                        <a:latin typeface="Calibri" panose="020F0502020204030204" pitchFamily="34" charset="0"/>
                      </a:endParaRPr>
                    </a:p>
                  </a:txBody>
                  <a:tcPr marL="8617" marR="8617" marT="8617" marB="0" anchor="b"/>
                </a:tc>
                <a:extLst>
                  <a:ext uri="{0D108BD9-81ED-4DB2-BD59-A6C34878D82A}">
                    <a16:rowId xmlns:a16="http://schemas.microsoft.com/office/drawing/2014/main" val="1027762064"/>
                  </a:ext>
                </a:extLst>
              </a:tr>
              <a:tr h="197027">
                <a:tc>
                  <a:txBody>
                    <a:bodyPr/>
                    <a:lstStyle/>
                    <a:p>
                      <a:pPr algn="l" fontAlgn="ctr"/>
                      <a:r>
                        <a:rPr lang="en-US" sz="1100" u="none" strike="noStrike">
                          <a:effectLst/>
                        </a:rPr>
                        <a:t>KAREN</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SCHAAF</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02435266"/>
                  </a:ext>
                </a:extLst>
              </a:tr>
              <a:tr h="197027">
                <a:tc>
                  <a:txBody>
                    <a:bodyPr/>
                    <a:lstStyle/>
                    <a:p>
                      <a:pPr algn="l" fontAlgn="ctr"/>
                      <a:r>
                        <a:rPr lang="en-US" sz="1100" u="none" strike="noStrike">
                          <a:effectLst/>
                        </a:rPr>
                        <a:t>PEGGY</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SCHROEDER</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3753955887"/>
                  </a:ext>
                </a:extLst>
              </a:tr>
              <a:tr h="197027">
                <a:tc>
                  <a:txBody>
                    <a:bodyPr/>
                    <a:lstStyle/>
                    <a:p>
                      <a:pPr algn="l" fontAlgn="ctr"/>
                      <a:r>
                        <a:rPr lang="en-US" sz="1100" u="none" strike="noStrike">
                          <a:effectLst/>
                        </a:rPr>
                        <a:t>WILLIAM</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a:effectLst/>
                        </a:rPr>
                        <a:t>SCHRUBA</a:t>
                      </a:r>
                      <a:endParaRPr lang="en-US" sz="1100" b="0" i="0" u="none" strike="noStrike">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2707794719"/>
                  </a:ext>
                </a:extLst>
              </a:tr>
              <a:tr h="197027">
                <a:tc>
                  <a:txBody>
                    <a:bodyPr/>
                    <a:lstStyle/>
                    <a:p>
                      <a:pPr algn="l" fontAlgn="ctr"/>
                      <a:r>
                        <a:rPr lang="en-US" sz="1100" u="none" strike="noStrike">
                          <a:effectLst/>
                        </a:rPr>
                        <a:t>KATHY</a:t>
                      </a:r>
                      <a:endParaRPr lang="en-US" sz="1100" b="0" i="0" u="none" strike="noStrike">
                        <a:solidFill>
                          <a:srgbClr val="0D0D0D"/>
                        </a:solidFill>
                        <a:effectLst/>
                        <a:latin typeface="Calibri" panose="020F0502020204030204" pitchFamily="34" charset="0"/>
                      </a:endParaRPr>
                    </a:p>
                  </a:txBody>
                  <a:tcPr marL="8617" marR="8617" marT="8617" marB="0" anchor="ctr"/>
                </a:tc>
                <a:tc>
                  <a:txBody>
                    <a:bodyPr/>
                    <a:lstStyle/>
                    <a:p>
                      <a:pPr algn="l" fontAlgn="ctr"/>
                      <a:r>
                        <a:rPr lang="en-US" sz="1100" u="none" strike="noStrike" dirty="0">
                          <a:effectLst/>
                        </a:rPr>
                        <a:t>SECORA</a:t>
                      </a:r>
                      <a:endParaRPr lang="en-US" sz="1100" b="0" i="0" u="none" strike="noStrike" dirty="0">
                        <a:solidFill>
                          <a:srgbClr val="0D0D0D"/>
                        </a:solidFill>
                        <a:effectLst/>
                        <a:latin typeface="Calibri" panose="020F0502020204030204" pitchFamily="34" charset="0"/>
                      </a:endParaRPr>
                    </a:p>
                  </a:txBody>
                  <a:tcPr marL="8617" marR="8617" marT="8617" marB="0" anchor="ctr"/>
                </a:tc>
                <a:extLst>
                  <a:ext uri="{0D108BD9-81ED-4DB2-BD59-A6C34878D82A}">
                    <a16:rowId xmlns:a16="http://schemas.microsoft.com/office/drawing/2014/main" val="1035722703"/>
                  </a:ext>
                </a:extLst>
              </a:tr>
            </a:tbl>
          </a:graphicData>
        </a:graphic>
      </p:graphicFrame>
      <p:graphicFrame>
        <p:nvGraphicFramePr>
          <p:cNvPr id="11" name="Table 10">
            <a:extLst>
              <a:ext uri="{FF2B5EF4-FFF2-40B4-BE49-F238E27FC236}">
                <a16:creationId xmlns:a16="http://schemas.microsoft.com/office/drawing/2014/main" id="{22012441-27B9-463F-E2A6-893B763246F8}"/>
              </a:ext>
            </a:extLst>
          </p:cNvPr>
          <p:cNvGraphicFramePr>
            <a:graphicFrameLocks noGrp="1"/>
          </p:cNvGraphicFramePr>
          <p:nvPr>
            <p:extLst>
              <p:ext uri="{D42A27DB-BD31-4B8C-83A1-F6EECF244321}">
                <p14:modId xmlns:p14="http://schemas.microsoft.com/office/powerpoint/2010/main" val="897658329"/>
              </p:ext>
            </p:extLst>
          </p:nvPr>
        </p:nvGraphicFramePr>
        <p:xfrm>
          <a:off x="9416091" y="1407730"/>
          <a:ext cx="1993900" cy="1924050"/>
        </p:xfrm>
        <a:graphic>
          <a:graphicData uri="http://schemas.openxmlformats.org/drawingml/2006/table">
            <a:tbl>
              <a:tblPr>
                <a:tableStyleId>{5C22544A-7EE6-4342-B048-85BDC9FD1C3A}</a:tableStyleId>
              </a:tblPr>
              <a:tblGrid>
                <a:gridCol w="977900">
                  <a:extLst>
                    <a:ext uri="{9D8B030D-6E8A-4147-A177-3AD203B41FA5}">
                      <a16:colId xmlns:a16="http://schemas.microsoft.com/office/drawing/2014/main" val="228588122"/>
                    </a:ext>
                  </a:extLst>
                </a:gridCol>
                <a:gridCol w="1016000">
                  <a:extLst>
                    <a:ext uri="{9D8B030D-6E8A-4147-A177-3AD203B41FA5}">
                      <a16:colId xmlns:a16="http://schemas.microsoft.com/office/drawing/2014/main" val="3197523019"/>
                    </a:ext>
                  </a:extLst>
                </a:gridCol>
              </a:tblGrid>
              <a:tr h="190500">
                <a:tc>
                  <a:txBody>
                    <a:bodyPr/>
                    <a:lstStyle/>
                    <a:p>
                      <a:pPr algn="l" fontAlgn="ctr"/>
                      <a:r>
                        <a:rPr lang="en-US" sz="1200" u="none" strike="noStrike">
                          <a:effectLst/>
                        </a:rPr>
                        <a:t>AUDREY</a:t>
                      </a:r>
                      <a:endParaRPr lang="en-US" sz="1200" b="0" i="0" u="none" strike="noStrike">
                        <a:solidFill>
                          <a:srgbClr val="0D0D0D"/>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SEVERSON</a:t>
                      </a:r>
                      <a:endParaRPr lang="en-US" sz="1200" b="0" i="0" u="none" strike="noStrike">
                        <a:solidFill>
                          <a:srgbClr val="0D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05927718"/>
                  </a:ext>
                </a:extLst>
              </a:tr>
              <a:tr h="190500">
                <a:tc>
                  <a:txBody>
                    <a:bodyPr/>
                    <a:lstStyle/>
                    <a:p>
                      <a:pPr algn="l" fontAlgn="ctr"/>
                      <a:r>
                        <a:rPr lang="en-US" sz="1200" u="none" strike="noStrike">
                          <a:effectLst/>
                        </a:rPr>
                        <a:t>HARLEY</a:t>
                      </a:r>
                      <a:endParaRPr lang="en-US" sz="1200" b="0" i="0" u="none" strike="noStrike">
                        <a:solidFill>
                          <a:srgbClr val="0D0D0D"/>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SKJERVEM</a:t>
                      </a:r>
                      <a:endParaRPr lang="en-US" sz="1200" b="0" i="0" u="none" strike="noStrike">
                        <a:solidFill>
                          <a:srgbClr val="0D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55778076"/>
                  </a:ext>
                </a:extLst>
              </a:tr>
              <a:tr h="190500">
                <a:tc>
                  <a:txBody>
                    <a:bodyPr/>
                    <a:lstStyle/>
                    <a:p>
                      <a:pPr algn="l" fontAlgn="ctr"/>
                      <a:r>
                        <a:rPr lang="en-US" sz="1200" u="none" strike="noStrike">
                          <a:effectLst/>
                        </a:rPr>
                        <a:t>SUSAN</a:t>
                      </a:r>
                      <a:endParaRPr lang="en-US" sz="1200" b="0" i="0" u="none" strike="noStrike">
                        <a:solidFill>
                          <a:srgbClr val="0D0D0D"/>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SOLLI</a:t>
                      </a:r>
                      <a:endParaRPr lang="en-US" sz="1200" b="0" i="0" u="none" strike="noStrike">
                        <a:solidFill>
                          <a:srgbClr val="0D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563713"/>
                  </a:ext>
                </a:extLst>
              </a:tr>
              <a:tr h="190500">
                <a:tc>
                  <a:txBody>
                    <a:bodyPr/>
                    <a:lstStyle/>
                    <a:p>
                      <a:pPr algn="l" fontAlgn="ctr"/>
                      <a:r>
                        <a:rPr lang="en-US" sz="1200" u="none" strike="noStrike">
                          <a:effectLst/>
                        </a:rPr>
                        <a:t>WAYNE</a:t>
                      </a:r>
                      <a:endParaRPr lang="en-US" sz="1200" b="0" i="0" u="none" strike="noStrike">
                        <a:solidFill>
                          <a:srgbClr val="0D0D0D"/>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STORDAHL</a:t>
                      </a:r>
                      <a:endParaRPr lang="en-US" sz="1200" b="0" i="0" u="none" strike="noStrike">
                        <a:solidFill>
                          <a:srgbClr val="0D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72740976"/>
                  </a:ext>
                </a:extLst>
              </a:tr>
              <a:tr h="190500">
                <a:tc>
                  <a:txBody>
                    <a:bodyPr/>
                    <a:lstStyle/>
                    <a:p>
                      <a:pPr algn="l" fontAlgn="ctr"/>
                      <a:r>
                        <a:rPr lang="en-US" sz="1200" u="none" strike="noStrike">
                          <a:effectLst/>
                        </a:rPr>
                        <a:t>GAIL</a:t>
                      </a:r>
                      <a:endParaRPr lang="en-US" sz="1200" b="0" i="0" u="none" strike="noStrike">
                        <a:solidFill>
                          <a:srgbClr val="0D0D0D"/>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TAGGERT</a:t>
                      </a:r>
                      <a:endParaRPr lang="en-US" sz="1200" b="0" i="0" u="none" strike="noStrike">
                        <a:solidFill>
                          <a:srgbClr val="0D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94889684"/>
                  </a:ext>
                </a:extLst>
              </a:tr>
              <a:tr h="190500">
                <a:tc>
                  <a:txBody>
                    <a:bodyPr/>
                    <a:lstStyle/>
                    <a:p>
                      <a:pPr algn="l" fontAlgn="ctr"/>
                      <a:r>
                        <a:rPr lang="en-US" sz="1200" u="none" strike="noStrike">
                          <a:effectLst/>
                        </a:rPr>
                        <a:t>JEANETTE</a:t>
                      </a:r>
                      <a:endParaRPr lang="en-US" sz="1200" b="0" i="0" u="none" strike="noStrike">
                        <a:solidFill>
                          <a:srgbClr val="0D0D0D"/>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THOMPSON </a:t>
                      </a:r>
                      <a:endParaRPr lang="en-US" sz="1200" b="0" i="0" u="none" strike="noStrike">
                        <a:solidFill>
                          <a:srgbClr val="0D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34484333"/>
                  </a:ext>
                </a:extLst>
              </a:tr>
              <a:tr h="190500">
                <a:tc>
                  <a:txBody>
                    <a:bodyPr/>
                    <a:lstStyle/>
                    <a:p>
                      <a:pPr algn="l" fontAlgn="ctr"/>
                      <a:r>
                        <a:rPr lang="en-US" sz="1200" u="none" strike="noStrike">
                          <a:effectLst/>
                        </a:rPr>
                        <a:t>HALEY</a:t>
                      </a:r>
                      <a:endParaRPr lang="en-US" sz="1200" b="0" i="0" u="none" strike="noStrike">
                        <a:solidFill>
                          <a:srgbClr val="0D0D0D"/>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VINGNESS</a:t>
                      </a:r>
                      <a:endParaRPr lang="en-US" sz="1200" b="0" i="0" u="none" strike="noStrike">
                        <a:solidFill>
                          <a:srgbClr val="0D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88484321"/>
                  </a:ext>
                </a:extLst>
              </a:tr>
              <a:tr h="190500">
                <a:tc>
                  <a:txBody>
                    <a:bodyPr/>
                    <a:lstStyle/>
                    <a:p>
                      <a:pPr algn="l" fontAlgn="ctr"/>
                      <a:r>
                        <a:rPr lang="en-US" sz="1200" u="none" strike="noStrike">
                          <a:effectLst/>
                        </a:rPr>
                        <a:t>DENNIS</a:t>
                      </a:r>
                      <a:endParaRPr lang="en-US" sz="1200" b="0" i="0" u="none" strike="noStrike">
                        <a:solidFill>
                          <a:srgbClr val="0D0D0D"/>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WESTGOR</a:t>
                      </a:r>
                      <a:endParaRPr lang="en-US" sz="1200" b="0" i="0" u="none" strike="noStrike">
                        <a:solidFill>
                          <a:srgbClr val="0D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46219028"/>
                  </a:ext>
                </a:extLst>
              </a:tr>
              <a:tr h="190500">
                <a:tc>
                  <a:txBody>
                    <a:bodyPr/>
                    <a:lstStyle/>
                    <a:p>
                      <a:pPr algn="l" fontAlgn="ctr"/>
                      <a:r>
                        <a:rPr lang="en-US" sz="1200" u="none" strike="noStrike">
                          <a:effectLst/>
                        </a:rPr>
                        <a:t>CHERYL</a:t>
                      </a:r>
                      <a:endParaRPr lang="en-US" sz="1200" b="0" i="0" u="none" strike="noStrike">
                        <a:solidFill>
                          <a:srgbClr val="0D0D0D"/>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WOLOHAN</a:t>
                      </a:r>
                      <a:endParaRPr lang="en-US" sz="1200" b="0" i="0" u="none" strike="noStrike">
                        <a:solidFill>
                          <a:srgbClr val="0D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11287643"/>
                  </a:ext>
                </a:extLst>
              </a:tr>
              <a:tr h="190500">
                <a:tc>
                  <a:txBody>
                    <a:bodyPr/>
                    <a:lstStyle/>
                    <a:p>
                      <a:pPr algn="l" fontAlgn="ctr"/>
                      <a:r>
                        <a:rPr lang="en-US" sz="1200" u="none" strike="noStrike">
                          <a:effectLst/>
                        </a:rPr>
                        <a:t>SALLIE</a:t>
                      </a:r>
                      <a:endParaRPr lang="en-US" sz="1200" b="0" i="0" u="none" strike="noStrike">
                        <a:solidFill>
                          <a:srgbClr val="0D0D0D"/>
                        </a:solidFill>
                        <a:effectLst/>
                        <a:latin typeface="Calibri" panose="020F0502020204030204" pitchFamily="34" charset="0"/>
                      </a:endParaRPr>
                    </a:p>
                  </a:txBody>
                  <a:tcPr marL="9525" marR="9525" marT="9525" marB="0" anchor="ctr"/>
                </a:tc>
                <a:tc>
                  <a:txBody>
                    <a:bodyPr/>
                    <a:lstStyle/>
                    <a:p>
                      <a:pPr algn="l" fontAlgn="ctr"/>
                      <a:r>
                        <a:rPr lang="en-US" sz="1200" u="none" strike="noStrike" dirty="0">
                          <a:effectLst/>
                        </a:rPr>
                        <a:t>WYLIE</a:t>
                      </a:r>
                      <a:endParaRPr lang="en-US" sz="1200" b="0" i="0" u="none" strike="noStrike" dirty="0">
                        <a:solidFill>
                          <a:srgbClr val="0D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52289871"/>
                  </a:ext>
                </a:extLst>
              </a:tr>
            </a:tbl>
          </a:graphicData>
        </a:graphic>
      </p:graphicFrame>
    </p:spTree>
    <p:extLst>
      <p:ext uri="{BB962C8B-B14F-4D97-AF65-F5344CB8AC3E}">
        <p14:creationId xmlns:p14="http://schemas.microsoft.com/office/powerpoint/2010/main" val="1509788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66C97C-A1B6-185D-EB25-8E27461054BE}"/>
              </a:ext>
            </a:extLst>
          </p:cNvPr>
          <p:cNvSpPr txBox="1"/>
          <p:nvPr/>
        </p:nvSpPr>
        <p:spPr>
          <a:xfrm>
            <a:off x="862642" y="430510"/>
            <a:ext cx="9877245" cy="6052170"/>
          </a:xfrm>
          <a:prstGeom prst="rect">
            <a:avLst/>
          </a:prstGeom>
          <a:noFill/>
        </p:spPr>
        <p:txBody>
          <a:bodyPr wrap="square">
            <a:spAutoFit/>
          </a:bodyPr>
          <a:lstStyle/>
          <a:p>
            <a:pPr marL="0" marR="0">
              <a:lnSpc>
                <a:spcPct val="107000"/>
              </a:lnSpc>
              <a:spcBef>
                <a:spcPts val="0"/>
              </a:spcBef>
              <a:spcAft>
                <a:spcPts val="0"/>
              </a:spcAft>
            </a:pPr>
            <a:r>
              <a:rPr lang="en-US" sz="2800" b="1" u="sng" dirty="0">
                <a:effectLst/>
                <a:latin typeface="Arial" panose="020B0604020202020204" pitchFamily="34" charset="0"/>
                <a:ea typeface="Calibri" panose="020F0502020204030204" pitchFamily="34" charset="0"/>
                <a:cs typeface="Arial" panose="020B0604020202020204" pitchFamily="34" charset="0"/>
              </a:rPr>
              <a:t>For the structure of the District Board</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I like the structure as it is- 2 zone directors per zone, all officers except Secretary and Treasurer are zone directors.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I don’t think any officer should be a zone director.</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One zone director is enough.</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Elect an Executive Committee and then one zone director per zone.</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I think the number of zone directors should be based on the number of lodges.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___ I think the number of zone directors should be based on the membership in the zone.</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Other:</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6750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DC3EDB-3D7C-6CC1-C222-9EF9E81C4701}"/>
              </a:ext>
            </a:extLst>
          </p:cNvPr>
          <p:cNvSpPr txBox="1"/>
          <p:nvPr/>
        </p:nvSpPr>
        <p:spPr>
          <a:xfrm>
            <a:off x="3260785" y="2039554"/>
            <a:ext cx="5941443" cy="1996444"/>
          </a:xfrm>
          <a:prstGeom prst="rect">
            <a:avLst/>
          </a:prstGeom>
          <a:noFill/>
        </p:spPr>
        <p:txBody>
          <a:bodyPr wrap="square">
            <a:spAutoFit/>
          </a:bodyPr>
          <a:lstStyle/>
          <a:p>
            <a:pPr marL="0" marR="0">
              <a:lnSpc>
                <a:spcPct val="107000"/>
              </a:lnSpc>
              <a:spcBef>
                <a:spcPts val="0"/>
              </a:spcBef>
              <a:spcAft>
                <a:spcPts val="0"/>
              </a:spcAft>
            </a:pPr>
            <a:r>
              <a:rPr lang="en-US" sz="6000" b="1" dirty="0">
                <a:effectLst/>
                <a:latin typeface="Arial" panose="020B0604020202020204" pitchFamily="34" charset="0"/>
                <a:ea typeface="Calibri" panose="020F0502020204030204" pitchFamily="34" charset="0"/>
                <a:cs typeface="Arial" panose="020B0604020202020204" pitchFamily="34" charset="0"/>
              </a:rPr>
              <a:t>Other thoughts or comments!</a:t>
            </a:r>
            <a:endParaRPr lang="en-US" sz="6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851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9C15-93AB-6829-2259-0F0E21428FC5}"/>
              </a:ext>
            </a:extLst>
          </p:cNvPr>
          <p:cNvSpPr>
            <a:spLocks noGrp="1"/>
          </p:cNvSpPr>
          <p:nvPr>
            <p:ph type="ctrTitle"/>
          </p:nvPr>
        </p:nvSpPr>
        <p:spPr/>
        <p:txBody>
          <a:bodyPr/>
          <a:lstStyle/>
          <a:p>
            <a:r>
              <a:rPr lang="en-US" dirty="0"/>
              <a:t>We need your help and input!</a:t>
            </a:r>
          </a:p>
        </p:txBody>
      </p:sp>
      <p:sp>
        <p:nvSpPr>
          <p:cNvPr id="3" name="Subtitle 2">
            <a:extLst>
              <a:ext uri="{FF2B5EF4-FFF2-40B4-BE49-F238E27FC236}">
                <a16:creationId xmlns:a16="http://schemas.microsoft.com/office/drawing/2014/main" id="{6837554D-67D4-B9BD-B529-6316F13EB753}"/>
              </a:ext>
            </a:extLst>
          </p:cNvPr>
          <p:cNvSpPr>
            <a:spLocks noGrp="1"/>
          </p:cNvSpPr>
          <p:nvPr>
            <p:ph type="subTitle" idx="1"/>
          </p:nvPr>
        </p:nvSpPr>
        <p:spPr/>
        <p:txBody>
          <a:bodyPr>
            <a:normAutofit lnSpcReduction="10000"/>
          </a:bodyPr>
          <a:lstStyle/>
          <a:p>
            <a:pPr marL="342900" indent="-342900" algn="l">
              <a:buFont typeface="Arial" panose="020B0604020202020204" pitchFamily="34" charset="0"/>
              <a:buChar char="•"/>
            </a:pPr>
            <a:r>
              <a:rPr lang="en-US" dirty="0"/>
              <a:t>Discuss the PowerPoint, survey and maps at your lodge meetings.</a:t>
            </a:r>
          </a:p>
          <a:p>
            <a:pPr marL="342900" indent="-342900" algn="l">
              <a:buFont typeface="Arial" panose="020B0604020202020204" pitchFamily="34" charset="0"/>
              <a:buChar char="•"/>
            </a:pPr>
            <a:r>
              <a:rPr lang="en-US" dirty="0"/>
              <a:t>Discuss with your zone director or task force members</a:t>
            </a:r>
          </a:p>
          <a:p>
            <a:pPr marL="342900" indent="-342900" algn="l">
              <a:buFont typeface="Arial" panose="020B0604020202020204" pitchFamily="34" charset="0"/>
              <a:buChar char="•"/>
            </a:pPr>
            <a:r>
              <a:rPr lang="en-US" dirty="0"/>
              <a:t>Fill out the survey online or hard copy</a:t>
            </a:r>
          </a:p>
        </p:txBody>
      </p:sp>
    </p:spTree>
    <p:extLst>
      <p:ext uri="{BB962C8B-B14F-4D97-AF65-F5344CB8AC3E}">
        <p14:creationId xmlns:p14="http://schemas.microsoft.com/office/powerpoint/2010/main" val="152414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A5ADD-013F-48A0-BE55-CAA9A5C44EC2}"/>
              </a:ext>
            </a:extLst>
          </p:cNvPr>
          <p:cNvSpPr>
            <a:spLocks noGrp="1"/>
          </p:cNvSpPr>
          <p:nvPr>
            <p:ph type="title"/>
          </p:nvPr>
        </p:nvSpPr>
        <p:spPr/>
        <p:txBody>
          <a:bodyPr/>
          <a:lstStyle/>
          <a:p>
            <a:r>
              <a:rPr lang="en-US" dirty="0"/>
              <a:t>Timeline for Task Force</a:t>
            </a:r>
          </a:p>
        </p:txBody>
      </p:sp>
      <p:sp>
        <p:nvSpPr>
          <p:cNvPr id="3" name="Content Placeholder 2">
            <a:extLst>
              <a:ext uri="{FF2B5EF4-FFF2-40B4-BE49-F238E27FC236}">
                <a16:creationId xmlns:a16="http://schemas.microsoft.com/office/drawing/2014/main" id="{F06669EE-7B23-DC02-71B8-53D2FDB354AC}"/>
              </a:ext>
            </a:extLst>
          </p:cNvPr>
          <p:cNvSpPr>
            <a:spLocks noGrp="1"/>
          </p:cNvSpPr>
          <p:nvPr>
            <p:ph idx="1"/>
          </p:nvPr>
        </p:nvSpPr>
        <p:spPr/>
        <p:txBody>
          <a:bodyPr>
            <a:normAutofit lnSpcReduction="10000"/>
          </a:bodyPr>
          <a:lstStyle/>
          <a:p>
            <a:r>
              <a:rPr lang="en-US" dirty="0"/>
              <a:t>August 1- close the surveys</a:t>
            </a:r>
          </a:p>
          <a:p>
            <a:r>
              <a:rPr lang="en-US" dirty="0"/>
              <a:t>August 5- Task Force Conference Call</a:t>
            </a:r>
          </a:p>
          <a:p>
            <a:r>
              <a:rPr lang="en-US" dirty="0"/>
              <a:t>By October 13-14 Board meeting- develop a plan and proposal</a:t>
            </a:r>
          </a:p>
          <a:p>
            <a:r>
              <a:rPr lang="en-US" dirty="0"/>
              <a:t>After October Board meeting, discuss the proposals with the District via ZOOM calls, zone meetings and events, lodge visits and other ways</a:t>
            </a:r>
          </a:p>
          <a:p>
            <a:r>
              <a:rPr lang="en-US" dirty="0"/>
              <a:t>By end of year- send out a bylaw proposal to 2022 District Delegates who are the District 5 Lodge Members</a:t>
            </a:r>
          </a:p>
          <a:p>
            <a:endParaRPr lang="en-US" dirty="0"/>
          </a:p>
        </p:txBody>
      </p:sp>
    </p:spTree>
    <p:extLst>
      <p:ext uri="{BB962C8B-B14F-4D97-AF65-F5344CB8AC3E}">
        <p14:creationId xmlns:p14="http://schemas.microsoft.com/office/powerpoint/2010/main" val="415990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6D4B-0333-84B2-0DA3-20426CC326E9}"/>
              </a:ext>
            </a:extLst>
          </p:cNvPr>
          <p:cNvSpPr>
            <a:spLocks noGrp="1"/>
          </p:cNvSpPr>
          <p:nvPr>
            <p:ph type="ctrTitle"/>
          </p:nvPr>
        </p:nvSpPr>
        <p:spPr/>
        <p:txBody>
          <a:bodyPr/>
          <a:lstStyle/>
          <a:p>
            <a:r>
              <a:rPr lang="en-US" dirty="0"/>
              <a:t>Prepared by Darlene Arneson	</a:t>
            </a:r>
          </a:p>
        </p:txBody>
      </p:sp>
      <p:sp>
        <p:nvSpPr>
          <p:cNvPr id="3" name="Subtitle 2">
            <a:extLst>
              <a:ext uri="{FF2B5EF4-FFF2-40B4-BE49-F238E27FC236}">
                <a16:creationId xmlns:a16="http://schemas.microsoft.com/office/drawing/2014/main" id="{B99E5102-7759-8E70-7D58-89709E619929}"/>
              </a:ext>
            </a:extLst>
          </p:cNvPr>
          <p:cNvSpPr>
            <a:spLocks noGrp="1"/>
          </p:cNvSpPr>
          <p:nvPr>
            <p:ph type="subTitle" idx="1"/>
          </p:nvPr>
        </p:nvSpPr>
        <p:spPr/>
        <p:txBody>
          <a:bodyPr>
            <a:normAutofit fontScale="85000" lnSpcReduction="20000"/>
          </a:bodyPr>
          <a:lstStyle/>
          <a:p>
            <a:endParaRPr lang="en-US" dirty="0"/>
          </a:p>
          <a:p>
            <a:r>
              <a:rPr lang="en-US" dirty="0"/>
              <a:t>District 5 Secretary</a:t>
            </a:r>
          </a:p>
          <a:p>
            <a:r>
              <a:rPr lang="en-US" dirty="0"/>
              <a:t>Task Force Acting Chair</a:t>
            </a:r>
          </a:p>
          <a:p>
            <a:r>
              <a:rPr lang="en-US" dirty="0"/>
              <a:t>Chair- District zone Alignment &amp; Lodge Development and </a:t>
            </a:r>
            <a:r>
              <a:rPr lang="en-US"/>
              <a:t>Support Committee</a:t>
            </a:r>
            <a:endParaRPr lang="en-US" dirty="0"/>
          </a:p>
        </p:txBody>
      </p:sp>
    </p:spTree>
    <p:extLst>
      <p:ext uri="{BB962C8B-B14F-4D97-AF65-F5344CB8AC3E}">
        <p14:creationId xmlns:p14="http://schemas.microsoft.com/office/powerpoint/2010/main" val="288121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arge skydiving group mid-air">
            <a:extLst>
              <a:ext uri="{FF2B5EF4-FFF2-40B4-BE49-F238E27FC236}">
                <a16:creationId xmlns:a16="http://schemas.microsoft.com/office/drawing/2014/main" id="{249EA363-DBCF-F058-1110-CE0AB8E1F176}"/>
              </a:ext>
            </a:extLst>
          </p:cNvPr>
          <p:cNvPicPr>
            <a:picLocks noChangeAspect="1"/>
          </p:cNvPicPr>
          <p:nvPr/>
        </p:nvPicPr>
        <p:blipFill rotWithShape="1">
          <a:blip r:embed="rId3"/>
          <a:srcRect l="27042" r="25875"/>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3CA520C-F15B-5E5D-6E74-23FC28A45A73}"/>
              </a:ext>
            </a:extLst>
          </p:cNvPr>
          <p:cNvSpPr txBox="1"/>
          <p:nvPr/>
        </p:nvSpPr>
        <p:spPr>
          <a:xfrm>
            <a:off x="5137383" y="233292"/>
            <a:ext cx="6680372" cy="6624705"/>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sz="4400" u="sng" dirty="0"/>
              <a:t>Purpose of SON District</a:t>
            </a:r>
          </a:p>
          <a:p>
            <a:pPr marL="742950" lvl="1" indent="-228600">
              <a:lnSpc>
                <a:spcPct val="90000"/>
              </a:lnSpc>
              <a:spcAft>
                <a:spcPts val="600"/>
              </a:spcAft>
              <a:buFont typeface="Arial" panose="020B0604020202020204" pitchFamily="34" charset="0"/>
              <a:buChar char="•"/>
            </a:pPr>
            <a:r>
              <a:rPr lang="en-US" sz="2400" dirty="0"/>
              <a:t>The district lodge shall promote the interests of SON within the district and shall cooperate with and assist the local lodges and its officers and directors in their work, both relation to fraternal activities and organization work.</a:t>
            </a:r>
          </a:p>
          <a:p>
            <a:pPr marL="742950" lvl="1" indent="-228600">
              <a:lnSpc>
                <a:spcPct val="90000"/>
              </a:lnSpc>
              <a:spcAft>
                <a:spcPts val="600"/>
              </a:spcAft>
              <a:buFont typeface="Arial" panose="020B0604020202020204" pitchFamily="34" charset="0"/>
              <a:buChar char="•"/>
            </a:pPr>
            <a:endParaRPr lang="en-US" sz="2400" dirty="0"/>
          </a:p>
          <a:p>
            <a:pPr marL="742950" lvl="1" indent="-228600">
              <a:lnSpc>
                <a:spcPct val="90000"/>
              </a:lnSpc>
              <a:spcAft>
                <a:spcPts val="600"/>
              </a:spcAft>
              <a:buFont typeface="Arial" panose="020B0604020202020204" pitchFamily="34" charset="0"/>
              <a:buChar char="•"/>
            </a:pPr>
            <a:r>
              <a:rPr lang="en-US" sz="2400" dirty="0"/>
              <a:t>SON lodges are divided into geographical districts, each of which are assigned local lodges.</a:t>
            </a:r>
          </a:p>
          <a:p>
            <a:pPr marL="742950" lvl="1" indent="-228600">
              <a:lnSpc>
                <a:spcPct val="90000"/>
              </a:lnSpc>
              <a:spcAft>
                <a:spcPts val="600"/>
              </a:spcAft>
              <a:buFont typeface="Arial" panose="020B0604020202020204" pitchFamily="34" charset="0"/>
              <a:buChar char="•"/>
            </a:pPr>
            <a:endParaRPr lang="en-US" sz="2400" dirty="0"/>
          </a:p>
          <a:p>
            <a:pPr marL="742950" lvl="1" indent="-228600">
              <a:lnSpc>
                <a:spcPct val="90000"/>
              </a:lnSpc>
              <a:spcAft>
                <a:spcPts val="600"/>
              </a:spcAft>
              <a:buFont typeface="Arial" panose="020B0604020202020204" pitchFamily="34" charset="0"/>
              <a:buChar char="•"/>
            </a:pPr>
            <a:r>
              <a:rPr lang="en-US" sz="2400" dirty="0"/>
              <a:t>District lodges contain at least 3,000 members.</a:t>
            </a:r>
          </a:p>
          <a:p>
            <a:pPr marL="742950" lvl="1" indent="-228600">
              <a:lnSpc>
                <a:spcPct val="90000"/>
              </a:lnSpc>
              <a:spcAft>
                <a:spcPts val="600"/>
              </a:spcAft>
              <a:buFont typeface="Arial" panose="020B0604020202020204" pitchFamily="34" charset="0"/>
              <a:buChar char="•"/>
            </a:pPr>
            <a:endParaRPr lang="en-US" sz="2400" dirty="0"/>
          </a:p>
          <a:p>
            <a:pPr marL="742950" lvl="1" indent="-228600">
              <a:lnSpc>
                <a:spcPct val="90000"/>
              </a:lnSpc>
              <a:spcAft>
                <a:spcPts val="600"/>
              </a:spcAft>
              <a:buFont typeface="Arial" panose="020B0604020202020204" pitchFamily="34" charset="0"/>
              <a:buChar char="•"/>
            </a:pPr>
            <a:r>
              <a:rPr lang="en-US" sz="2400" dirty="0"/>
              <a:t>District lodges may be further divided into several geographical </a:t>
            </a:r>
            <a:r>
              <a:rPr lang="en-US" sz="2800" b="1" u="sng" dirty="0">
                <a:solidFill>
                  <a:srgbClr val="FF0000"/>
                </a:solidFill>
              </a:rPr>
              <a:t>zones</a:t>
            </a:r>
            <a:r>
              <a:rPr lang="en-US" sz="2400" dirty="0"/>
              <a:t> for administrative purposes</a:t>
            </a:r>
            <a:r>
              <a:rPr lang="en-US" dirty="0"/>
              <a:t>.</a:t>
            </a:r>
          </a:p>
          <a:p>
            <a:pPr marL="742950" lvl="1" indent="-228600">
              <a:lnSpc>
                <a:spcPct val="90000"/>
              </a:lnSpc>
              <a:spcAft>
                <a:spcPts val="600"/>
              </a:spcAft>
              <a:buFont typeface="Arial" panose="020B0604020202020204" pitchFamily="34" charset="0"/>
              <a:buChar char="•"/>
            </a:pPr>
            <a:endParaRPr lang="en-US" dirty="0"/>
          </a:p>
          <a:p>
            <a:pPr marL="742950" lvl="1" indent="-228600">
              <a:lnSpc>
                <a:spcPct val="90000"/>
              </a:lnSpc>
              <a:spcAft>
                <a:spcPts val="600"/>
              </a:spcAft>
              <a:buFont typeface="Arial" panose="020B0604020202020204" pitchFamily="34" charset="0"/>
              <a:buChar char="•"/>
            </a:pPr>
            <a:r>
              <a:rPr lang="en-US" sz="2200" dirty="0"/>
              <a:t>District board of directors (BOD) are responsible for assisting local lodges and its members. </a:t>
            </a:r>
          </a:p>
        </p:txBody>
      </p:sp>
    </p:spTree>
    <p:extLst>
      <p:ext uri="{BB962C8B-B14F-4D97-AF65-F5344CB8AC3E}">
        <p14:creationId xmlns:p14="http://schemas.microsoft.com/office/powerpoint/2010/main" val="3637499482"/>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B8B1A0-2A8A-E00B-0A98-FA75B6D8BDD4}"/>
              </a:ext>
            </a:extLst>
          </p:cNvPr>
          <p:cNvSpPr>
            <a:spLocks noGrp="1"/>
          </p:cNvSpPr>
          <p:nvPr>
            <p:ph type="title"/>
          </p:nvPr>
        </p:nvSpPr>
        <p:spPr/>
        <p:txBody>
          <a:bodyPr/>
          <a:lstStyle/>
          <a:p>
            <a:r>
              <a:rPr lang="en-US" dirty="0"/>
              <a:t>Sub Committees- they need your ideas!</a:t>
            </a:r>
          </a:p>
        </p:txBody>
      </p:sp>
      <p:sp>
        <p:nvSpPr>
          <p:cNvPr id="5" name="Content Placeholder 4">
            <a:extLst>
              <a:ext uri="{FF2B5EF4-FFF2-40B4-BE49-F238E27FC236}">
                <a16:creationId xmlns:a16="http://schemas.microsoft.com/office/drawing/2014/main" id="{DFA5CC8D-4A16-4B2A-14DE-B2E86CEA4E07}"/>
              </a:ext>
            </a:extLst>
          </p:cNvPr>
          <p:cNvSpPr>
            <a:spLocks noGrp="1"/>
          </p:cNvSpPr>
          <p:nvPr>
            <p:ph sz="half" idx="1"/>
          </p:nvPr>
        </p:nvSpPr>
        <p:spPr>
          <a:xfrm>
            <a:off x="838200" y="1825624"/>
            <a:ext cx="8719868" cy="3540005"/>
          </a:xfrm>
        </p:spPr>
        <p:txBody>
          <a:bodyPr/>
          <a:lstStyle/>
          <a:p>
            <a:pPr marL="0" indent="0">
              <a:buNone/>
            </a:pPr>
            <a:r>
              <a:rPr lang="en-US" sz="3600" b="1"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Population and membership</a:t>
            </a:r>
            <a:r>
              <a:rPr lang="en-US" sz="36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using maps and membership lists to get a geographical and membership numbers view of our District.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7" name="Content Placeholder 6">
            <a:extLst>
              <a:ext uri="{FF2B5EF4-FFF2-40B4-BE49-F238E27FC236}">
                <a16:creationId xmlns:a16="http://schemas.microsoft.com/office/drawing/2014/main" id="{513CB524-93AA-A9AB-20F3-EA3B66D1E2D4}"/>
              </a:ext>
            </a:extLst>
          </p:cNvPr>
          <p:cNvGraphicFramePr>
            <a:graphicFrameLocks noGrp="1"/>
          </p:cNvGraphicFramePr>
          <p:nvPr>
            <p:ph sz="half" idx="2"/>
            <p:extLst>
              <p:ext uri="{D42A27DB-BD31-4B8C-83A1-F6EECF244321}">
                <p14:modId xmlns:p14="http://schemas.microsoft.com/office/powerpoint/2010/main" val="557185946"/>
              </p:ext>
            </p:extLst>
          </p:nvPr>
        </p:nvGraphicFramePr>
        <p:xfrm>
          <a:off x="1043797" y="3933647"/>
          <a:ext cx="8911087" cy="1111036"/>
        </p:xfrm>
        <a:graphic>
          <a:graphicData uri="http://schemas.openxmlformats.org/drawingml/2006/table">
            <a:tbl>
              <a:tblPr firstRow="1" firstCol="1" bandRow="1">
                <a:tableStyleId>{5C22544A-7EE6-4342-B048-85BDC9FD1C3A}</a:tableStyleId>
              </a:tblPr>
              <a:tblGrid>
                <a:gridCol w="1275231">
                  <a:extLst>
                    <a:ext uri="{9D8B030D-6E8A-4147-A177-3AD203B41FA5}">
                      <a16:colId xmlns:a16="http://schemas.microsoft.com/office/drawing/2014/main" val="353093501"/>
                    </a:ext>
                  </a:extLst>
                </a:gridCol>
                <a:gridCol w="1348571">
                  <a:extLst>
                    <a:ext uri="{9D8B030D-6E8A-4147-A177-3AD203B41FA5}">
                      <a16:colId xmlns:a16="http://schemas.microsoft.com/office/drawing/2014/main" val="354821415"/>
                    </a:ext>
                  </a:extLst>
                </a:gridCol>
                <a:gridCol w="1501286">
                  <a:extLst>
                    <a:ext uri="{9D8B030D-6E8A-4147-A177-3AD203B41FA5}">
                      <a16:colId xmlns:a16="http://schemas.microsoft.com/office/drawing/2014/main" val="3124184046"/>
                    </a:ext>
                  </a:extLst>
                </a:gridCol>
                <a:gridCol w="569454">
                  <a:extLst>
                    <a:ext uri="{9D8B030D-6E8A-4147-A177-3AD203B41FA5}">
                      <a16:colId xmlns:a16="http://schemas.microsoft.com/office/drawing/2014/main" val="3926831671"/>
                    </a:ext>
                  </a:extLst>
                </a:gridCol>
                <a:gridCol w="1345981">
                  <a:extLst>
                    <a:ext uri="{9D8B030D-6E8A-4147-A177-3AD203B41FA5}">
                      <a16:colId xmlns:a16="http://schemas.microsoft.com/office/drawing/2014/main" val="40854210"/>
                    </a:ext>
                  </a:extLst>
                </a:gridCol>
                <a:gridCol w="2870564">
                  <a:extLst>
                    <a:ext uri="{9D8B030D-6E8A-4147-A177-3AD203B41FA5}">
                      <a16:colId xmlns:a16="http://schemas.microsoft.com/office/drawing/2014/main" val="1616453125"/>
                    </a:ext>
                  </a:extLst>
                </a:gridCol>
              </a:tblGrid>
              <a:tr h="379561">
                <a:tc>
                  <a:txBody>
                    <a:bodyPr/>
                    <a:lstStyle/>
                    <a:p>
                      <a:pPr marL="0" marR="0">
                        <a:lnSpc>
                          <a:spcPct val="107000"/>
                        </a:lnSpc>
                        <a:spcBef>
                          <a:spcPts val="0"/>
                        </a:spcBef>
                        <a:spcAft>
                          <a:spcPts val="0"/>
                        </a:spcAft>
                      </a:pPr>
                      <a:r>
                        <a:rPr lang="en-US" sz="1400" b="1" kern="0" dirty="0">
                          <a:solidFill>
                            <a:schemeClr val="tx1"/>
                          </a:solidFill>
                          <a:effectLst/>
                        </a:rPr>
                        <a:t>JUDY</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84" marR="54184" marT="0" marB="0" anchor="ctr"/>
                </a:tc>
                <a:tc>
                  <a:txBody>
                    <a:bodyPr/>
                    <a:lstStyle/>
                    <a:p>
                      <a:pPr marL="0" marR="0">
                        <a:lnSpc>
                          <a:spcPct val="107000"/>
                        </a:lnSpc>
                        <a:spcBef>
                          <a:spcPts val="0"/>
                        </a:spcBef>
                        <a:spcAft>
                          <a:spcPts val="0"/>
                        </a:spcAft>
                      </a:pPr>
                      <a:r>
                        <a:rPr lang="en-US" sz="1400" b="1" kern="0" dirty="0">
                          <a:solidFill>
                            <a:schemeClr val="tx1"/>
                          </a:solidFill>
                          <a:effectLst/>
                        </a:rPr>
                        <a:t>GHASTIN</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84" marR="54184" marT="0" marB="0" anchor="ctr"/>
                </a:tc>
                <a:tc>
                  <a:txBody>
                    <a:bodyPr/>
                    <a:lstStyle/>
                    <a:p>
                      <a:pPr marL="0" marR="0">
                        <a:lnSpc>
                          <a:spcPct val="107000"/>
                        </a:lnSpc>
                        <a:spcBef>
                          <a:spcPts val="0"/>
                        </a:spcBef>
                        <a:spcAft>
                          <a:spcPts val="0"/>
                        </a:spcAft>
                      </a:pPr>
                      <a:r>
                        <a:rPr lang="en-US" sz="1400" b="1" kern="0" dirty="0">
                          <a:solidFill>
                            <a:schemeClr val="tx1"/>
                          </a:solidFill>
                          <a:effectLst/>
                        </a:rPr>
                        <a:t>Appleton</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84" marR="54184" marT="0" marB="0" anchor="ctr"/>
                </a:tc>
                <a:tc>
                  <a:txBody>
                    <a:bodyPr/>
                    <a:lstStyle/>
                    <a:p>
                      <a:pPr marL="0" marR="0">
                        <a:lnSpc>
                          <a:spcPct val="107000"/>
                        </a:lnSpc>
                        <a:spcBef>
                          <a:spcPts val="0"/>
                        </a:spcBef>
                        <a:spcAft>
                          <a:spcPts val="0"/>
                        </a:spcAft>
                      </a:pPr>
                      <a:r>
                        <a:rPr lang="en-US" sz="1400" b="1" kern="0" dirty="0">
                          <a:solidFill>
                            <a:schemeClr val="tx1"/>
                          </a:solidFill>
                          <a:effectLst/>
                        </a:rPr>
                        <a:t>WI</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84" marR="54184" marT="0" marB="0" anchor="ctr"/>
                </a:tc>
                <a:tc>
                  <a:txBody>
                    <a:bodyPr/>
                    <a:lstStyle/>
                    <a:p>
                      <a:pPr marL="0" marR="0">
                        <a:lnSpc>
                          <a:spcPct val="107000"/>
                        </a:lnSpc>
                        <a:spcBef>
                          <a:spcPts val="0"/>
                        </a:spcBef>
                        <a:spcAft>
                          <a:spcPts val="0"/>
                        </a:spcAft>
                      </a:pPr>
                      <a:r>
                        <a:rPr lang="en-US" sz="1400" b="1" kern="0" dirty="0">
                          <a:solidFill>
                            <a:schemeClr val="tx1"/>
                          </a:solidFill>
                          <a:effectLst/>
                        </a:rPr>
                        <a:t>920-450-3584</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84" marR="54184" marT="0" marB="0" anchor="ctr"/>
                </a:tc>
                <a:tc>
                  <a:txBody>
                    <a:bodyPr/>
                    <a:lstStyle/>
                    <a:p>
                      <a:pPr marL="0" marR="0">
                        <a:lnSpc>
                          <a:spcPct val="107000"/>
                        </a:lnSpc>
                        <a:spcBef>
                          <a:spcPts val="0"/>
                        </a:spcBef>
                        <a:spcAft>
                          <a:spcPts val="0"/>
                        </a:spcAft>
                      </a:pPr>
                      <a:r>
                        <a:rPr lang="en-US" sz="1400" b="1" u="none" strike="noStrike" kern="0">
                          <a:solidFill>
                            <a:schemeClr val="tx1"/>
                          </a:solidFill>
                          <a:effectLst/>
                          <a:hlinkClick r:id="rId2">
                            <a:extLst>
                              <a:ext uri="{A12FA001-AC4F-418D-AE19-62706E023703}">
                                <ahyp:hlinkClr xmlns:ahyp="http://schemas.microsoft.com/office/drawing/2018/hyperlinkcolor" val="tx"/>
                              </a:ext>
                            </a:extLst>
                          </a:hlinkClick>
                        </a:rPr>
                        <a:t>judy62ghastin@gmail.com</a:t>
                      </a:r>
                      <a:endPar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84" marR="54184" marT="0" marB="0" anchor="ctr"/>
                </a:tc>
                <a:extLst>
                  <a:ext uri="{0D108BD9-81ED-4DB2-BD59-A6C34878D82A}">
                    <a16:rowId xmlns:a16="http://schemas.microsoft.com/office/drawing/2014/main" val="1714716955"/>
                  </a:ext>
                </a:extLst>
              </a:tr>
              <a:tr h="665202">
                <a:tc>
                  <a:txBody>
                    <a:bodyPr/>
                    <a:lstStyle/>
                    <a:p>
                      <a:pPr marL="0" marR="0">
                        <a:lnSpc>
                          <a:spcPct val="107000"/>
                        </a:lnSpc>
                        <a:spcBef>
                          <a:spcPts val="0"/>
                        </a:spcBef>
                        <a:spcAft>
                          <a:spcPts val="0"/>
                        </a:spcAft>
                      </a:pPr>
                      <a:r>
                        <a:rPr lang="en-US" sz="1400" b="1" kern="0">
                          <a:solidFill>
                            <a:schemeClr val="tx1"/>
                          </a:solidFill>
                          <a:effectLst/>
                        </a:rPr>
                        <a:t>JIM</a:t>
                      </a:r>
                      <a:endPar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84" marR="54184" marT="0" marB="0" anchor="ctr"/>
                </a:tc>
                <a:tc>
                  <a:txBody>
                    <a:bodyPr/>
                    <a:lstStyle/>
                    <a:p>
                      <a:pPr marL="0" marR="0">
                        <a:lnSpc>
                          <a:spcPct val="107000"/>
                        </a:lnSpc>
                        <a:spcBef>
                          <a:spcPts val="0"/>
                        </a:spcBef>
                        <a:spcAft>
                          <a:spcPts val="0"/>
                        </a:spcAft>
                      </a:pPr>
                      <a:r>
                        <a:rPr lang="en-US" sz="1400" b="1" kern="0">
                          <a:solidFill>
                            <a:schemeClr val="tx1"/>
                          </a:solidFill>
                          <a:effectLst/>
                        </a:rPr>
                        <a:t>HERMAN</a:t>
                      </a:r>
                      <a:endPar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84" marR="54184" marT="0" marB="0" anchor="ctr"/>
                </a:tc>
                <a:tc>
                  <a:txBody>
                    <a:bodyPr/>
                    <a:lstStyle/>
                    <a:p>
                      <a:pPr marL="0" marR="0">
                        <a:lnSpc>
                          <a:spcPct val="107000"/>
                        </a:lnSpc>
                        <a:spcBef>
                          <a:spcPts val="0"/>
                        </a:spcBef>
                        <a:spcAft>
                          <a:spcPts val="0"/>
                        </a:spcAft>
                      </a:pPr>
                      <a:r>
                        <a:rPr lang="en-US" sz="1400" b="1" kern="0" dirty="0">
                          <a:solidFill>
                            <a:schemeClr val="tx1"/>
                          </a:solidFill>
                          <a:effectLst/>
                        </a:rPr>
                        <a:t>Cincinnati</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84" marR="54184" marT="0" marB="0" anchor="ctr"/>
                </a:tc>
                <a:tc>
                  <a:txBody>
                    <a:bodyPr/>
                    <a:lstStyle/>
                    <a:p>
                      <a:pPr marL="0" marR="0">
                        <a:lnSpc>
                          <a:spcPct val="107000"/>
                        </a:lnSpc>
                        <a:spcBef>
                          <a:spcPts val="0"/>
                        </a:spcBef>
                        <a:spcAft>
                          <a:spcPts val="0"/>
                        </a:spcAft>
                      </a:pPr>
                      <a:r>
                        <a:rPr lang="en-US" sz="1400" b="1" kern="0">
                          <a:solidFill>
                            <a:schemeClr val="tx1"/>
                          </a:solidFill>
                          <a:effectLst/>
                        </a:rPr>
                        <a:t>OH</a:t>
                      </a:r>
                      <a:endPar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84" marR="54184" marT="0" marB="0" anchor="ctr"/>
                </a:tc>
                <a:tc>
                  <a:txBody>
                    <a:bodyPr/>
                    <a:lstStyle/>
                    <a:p>
                      <a:pPr marL="0" marR="0">
                        <a:lnSpc>
                          <a:spcPct val="107000"/>
                        </a:lnSpc>
                        <a:spcBef>
                          <a:spcPts val="0"/>
                        </a:spcBef>
                        <a:spcAft>
                          <a:spcPts val="0"/>
                        </a:spcAft>
                      </a:pPr>
                      <a:r>
                        <a:rPr lang="en-US" sz="1400" b="1" kern="0" dirty="0">
                          <a:solidFill>
                            <a:schemeClr val="tx1"/>
                          </a:solidFill>
                          <a:effectLst/>
                        </a:rPr>
                        <a:t>513-919-5218</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84" marR="54184" marT="0" marB="0" anchor="ctr"/>
                </a:tc>
                <a:tc>
                  <a:txBody>
                    <a:bodyPr/>
                    <a:lstStyle/>
                    <a:p>
                      <a:pPr marL="0" marR="0">
                        <a:lnSpc>
                          <a:spcPct val="107000"/>
                        </a:lnSpc>
                        <a:spcBef>
                          <a:spcPts val="0"/>
                        </a:spcBef>
                        <a:spcAft>
                          <a:spcPts val="0"/>
                        </a:spcAft>
                      </a:pPr>
                      <a:r>
                        <a:rPr lang="en-US" sz="1400" b="1" u="sng" kern="0" dirty="0">
                          <a:solidFill>
                            <a:schemeClr val="tx1"/>
                          </a:solidFill>
                          <a:effectLst/>
                          <a:hlinkClick r:id="rId3">
                            <a:extLst>
                              <a:ext uri="{A12FA001-AC4F-418D-AE19-62706E023703}">
                                <ahyp:hlinkClr xmlns:ahyp="http://schemas.microsoft.com/office/drawing/2018/hyperlinkcolor" val="tx"/>
                              </a:ext>
                            </a:extLst>
                          </a:hlinkClick>
                        </a:rPr>
                        <a:t>jpherman.edvardgrieg@gmail.com</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84" marR="54184" marT="0" marB="0" anchor="ctr"/>
                </a:tc>
                <a:extLst>
                  <a:ext uri="{0D108BD9-81ED-4DB2-BD59-A6C34878D82A}">
                    <a16:rowId xmlns:a16="http://schemas.microsoft.com/office/drawing/2014/main" val="2988789533"/>
                  </a:ext>
                </a:extLst>
              </a:tr>
            </a:tbl>
          </a:graphicData>
        </a:graphic>
      </p:graphicFrame>
    </p:spTree>
    <p:extLst>
      <p:ext uri="{BB962C8B-B14F-4D97-AF65-F5344CB8AC3E}">
        <p14:creationId xmlns:p14="http://schemas.microsoft.com/office/powerpoint/2010/main" val="166402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0D89-B33B-5176-B758-C439D3CDB452}"/>
              </a:ext>
            </a:extLst>
          </p:cNvPr>
          <p:cNvSpPr>
            <a:spLocks noGrp="1"/>
          </p:cNvSpPr>
          <p:nvPr>
            <p:ph type="ctrTitle"/>
          </p:nvPr>
        </p:nvSpPr>
        <p:spPr/>
        <p:txBody>
          <a:bodyPr>
            <a:normAutofit fontScale="90000"/>
          </a:bodyPr>
          <a:lstStyle/>
          <a:p>
            <a:r>
              <a:rPr lang="en-US" sz="4000" b="1"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Current ways to support lodges</a:t>
            </a:r>
            <a:r>
              <a:rPr lang="en-US" sz="40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what can we do in the meantime to support lodges?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B5270C2C-7B59-EA78-29A4-1157E6E9BA31}"/>
              </a:ext>
            </a:extLst>
          </p:cNvPr>
          <p:cNvSpPr>
            <a:spLocks noGrp="1"/>
          </p:cNvSpPr>
          <p:nvPr>
            <p:ph type="subTitle" idx="1"/>
          </p:nvPr>
        </p:nvSpPr>
        <p:spPr/>
        <p:txBody>
          <a:bodyPr/>
          <a:lstStyle/>
          <a:p>
            <a:endParaRPr lang="en-US" dirty="0"/>
          </a:p>
        </p:txBody>
      </p:sp>
      <p:graphicFrame>
        <p:nvGraphicFramePr>
          <p:cNvPr id="4" name="Table 3">
            <a:extLst>
              <a:ext uri="{FF2B5EF4-FFF2-40B4-BE49-F238E27FC236}">
                <a16:creationId xmlns:a16="http://schemas.microsoft.com/office/drawing/2014/main" id="{E6E31E6C-6DC6-60F8-20C1-21F4CD6E0B02}"/>
              </a:ext>
            </a:extLst>
          </p:cNvPr>
          <p:cNvGraphicFramePr>
            <a:graphicFrameLocks noGrp="1"/>
          </p:cNvGraphicFramePr>
          <p:nvPr>
            <p:extLst>
              <p:ext uri="{D42A27DB-BD31-4B8C-83A1-F6EECF244321}">
                <p14:modId xmlns:p14="http://schemas.microsoft.com/office/powerpoint/2010/main" val="1158976365"/>
              </p:ext>
            </p:extLst>
          </p:nvPr>
        </p:nvGraphicFramePr>
        <p:xfrm>
          <a:off x="1524000" y="3618516"/>
          <a:ext cx="9144002" cy="1410684"/>
        </p:xfrm>
        <a:graphic>
          <a:graphicData uri="http://schemas.openxmlformats.org/drawingml/2006/table">
            <a:tbl>
              <a:tblPr firstRow="1" firstCol="1" bandRow="1">
                <a:tableStyleId>{5C22544A-7EE6-4342-B048-85BDC9FD1C3A}</a:tableStyleId>
              </a:tblPr>
              <a:tblGrid>
                <a:gridCol w="1375172">
                  <a:extLst>
                    <a:ext uri="{9D8B030D-6E8A-4147-A177-3AD203B41FA5}">
                      <a16:colId xmlns:a16="http://schemas.microsoft.com/office/drawing/2014/main" val="1283488252"/>
                    </a:ext>
                  </a:extLst>
                </a:gridCol>
                <a:gridCol w="1428750">
                  <a:extLst>
                    <a:ext uri="{9D8B030D-6E8A-4147-A177-3AD203B41FA5}">
                      <a16:colId xmlns:a16="http://schemas.microsoft.com/office/drawing/2014/main" val="2654771487"/>
                    </a:ext>
                  </a:extLst>
                </a:gridCol>
                <a:gridCol w="1553766">
                  <a:extLst>
                    <a:ext uri="{9D8B030D-6E8A-4147-A177-3AD203B41FA5}">
                      <a16:colId xmlns:a16="http://schemas.microsoft.com/office/drawing/2014/main" val="634271094"/>
                    </a:ext>
                  </a:extLst>
                </a:gridCol>
                <a:gridCol w="589360">
                  <a:extLst>
                    <a:ext uri="{9D8B030D-6E8A-4147-A177-3AD203B41FA5}">
                      <a16:colId xmlns:a16="http://schemas.microsoft.com/office/drawing/2014/main" val="3421075880"/>
                    </a:ext>
                  </a:extLst>
                </a:gridCol>
                <a:gridCol w="1393032">
                  <a:extLst>
                    <a:ext uri="{9D8B030D-6E8A-4147-A177-3AD203B41FA5}">
                      <a16:colId xmlns:a16="http://schemas.microsoft.com/office/drawing/2014/main" val="1582038244"/>
                    </a:ext>
                  </a:extLst>
                </a:gridCol>
                <a:gridCol w="2803922">
                  <a:extLst>
                    <a:ext uri="{9D8B030D-6E8A-4147-A177-3AD203B41FA5}">
                      <a16:colId xmlns:a16="http://schemas.microsoft.com/office/drawing/2014/main" val="3111387210"/>
                    </a:ext>
                  </a:extLst>
                </a:gridCol>
              </a:tblGrid>
              <a:tr h="705342">
                <a:tc>
                  <a:txBody>
                    <a:bodyPr/>
                    <a:lstStyle/>
                    <a:p>
                      <a:pPr marL="0" marR="0">
                        <a:lnSpc>
                          <a:spcPct val="107000"/>
                        </a:lnSpc>
                        <a:spcBef>
                          <a:spcPts val="0"/>
                        </a:spcBef>
                        <a:spcAft>
                          <a:spcPts val="0"/>
                        </a:spcAft>
                      </a:pPr>
                      <a:r>
                        <a:rPr lang="en-US" sz="1400" b="1" kern="0" dirty="0">
                          <a:solidFill>
                            <a:schemeClr val="tx1"/>
                          </a:solidFill>
                          <a:effectLst/>
                        </a:rPr>
                        <a:t>DARLENE</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dirty="0">
                          <a:solidFill>
                            <a:schemeClr val="tx1"/>
                          </a:solidFill>
                          <a:effectLst/>
                        </a:rPr>
                        <a:t>ARNESON</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dirty="0">
                          <a:solidFill>
                            <a:schemeClr val="tx1"/>
                          </a:solidFill>
                          <a:effectLst/>
                        </a:rPr>
                        <a:t>Stoughton</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dirty="0">
                          <a:solidFill>
                            <a:schemeClr val="tx1"/>
                          </a:solidFill>
                          <a:effectLst/>
                        </a:rPr>
                        <a:t>WI</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dirty="0">
                          <a:solidFill>
                            <a:schemeClr val="tx1"/>
                          </a:solidFill>
                          <a:effectLst/>
                        </a:rPr>
                        <a:t>608-514-4951</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u="none" strike="noStrike" kern="0" dirty="0">
                          <a:solidFill>
                            <a:schemeClr val="tx1"/>
                          </a:solidFill>
                          <a:effectLst/>
                          <a:hlinkClick r:id="rId2">
                            <a:extLst>
                              <a:ext uri="{A12FA001-AC4F-418D-AE19-62706E023703}">
                                <ahyp:hlinkClr xmlns:ahyp="http://schemas.microsoft.com/office/drawing/2018/hyperlinkcolor" val="tx"/>
                              </a:ext>
                            </a:extLst>
                          </a:hlinkClick>
                        </a:rPr>
                        <a:t>arnesonfamily5@gmail.com</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8178481"/>
                  </a:ext>
                </a:extLst>
              </a:tr>
              <a:tr h="705342">
                <a:tc>
                  <a:txBody>
                    <a:bodyPr/>
                    <a:lstStyle/>
                    <a:p>
                      <a:pPr marL="0" marR="0">
                        <a:lnSpc>
                          <a:spcPct val="107000"/>
                        </a:lnSpc>
                        <a:spcBef>
                          <a:spcPts val="0"/>
                        </a:spcBef>
                        <a:spcAft>
                          <a:spcPts val="0"/>
                        </a:spcAft>
                      </a:pPr>
                      <a:r>
                        <a:rPr lang="en-US" sz="1400" b="1" kern="0">
                          <a:solidFill>
                            <a:schemeClr val="tx1"/>
                          </a:solidFill>
                          <a:effectLst/>
                        </a:rPr>
                        <a:t>DAVID &amp; RUTH</a:t>
                      </a:r>
                      <a:endPar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a:solidFill>
                            <a:schemeClr val="tx1"/>
                          </a:solidFill>
                          <a:effectLst/>
                        </a:rPr>
                        <a:t>AMUNDSON</a:t>
                      </a:r>
                      <a:endPar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a:solidFill>
                            <a:schemeClr val="tx1"/>
                          </a:solidFill>
                          <a:effectLst/>
                        </a:rPr>
                        <a:t>Westby </a:t>
                      </a:r>
                      <a:endPar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a:solidFill>
                            <a:schemeClr val="tx1"/>
                          </a:solidFill>
                          <a:effectLst/>
                        </a:rPr>
                        <a:t>WI</a:t>
                      </a:r>
                      <a:endPar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dirty="0">
                          <a:solidFill>
                            <a:schemeClr val="tx1"/>
                          </a:solidFill>
                          <a:effectLst/>
                        </a:rPr>
                        <a:t>608-634-3034 </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dirty="0">
                          <a:solidFill>
                            <a:schemeClr val="tx1"/>
                          </a:solidFill>
                          <a:effectLst/>
                        </a:rPr>
                        <a:t>nissedal@mwt.net</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1934154"/>
                  </a:ext>
                </a:extLst>
              </a:tr>
            </a:tbl>
          </a:graphicData>
        </a:graphic>
      </p:graphicFrame>
    </p:spTree>
    <p:extLst>
      <p:ext uri="{BB962C8B-B14F-4D97-AF65-F5344CB8AC3E}">
        <p14:creationId xmlns:p14="http://schemas.microsoft.com/office/powerpoint/2010/main" val="8480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3219-8FE1-6F9C-1D0B-CCFB628419E7}"/>
              </a:ext>
            </a:extLst>
          </p:cNvPr>
          <p:cNvSpPr>
            <a:spLocks noGrp="1"/>
          </p:cNvSpPr>
          <p:nvPr>
            <p:ph type="ctrTitle"/>
          </p:nvPr>
        </p:nvSpPr>
        <p:spPr/>
        <p:txBody>
          <a:bodyPr>
            <a:normAutofit/>
          </a:bodyPr>
          <a:lstStyle/>
          <a:p>
            <a:r>
              <a:rPr lang="en-US" sz="2400" b="1"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Role of the Board- Board Structure</a:t>
            </a:r>
            <a:r>
              <a:rPr lang="en-US" sz="24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What do board members do? What can be done virtual vs. in-person? Role of the various board members and officers. </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3" name="Subtitle 2">
            <a:extLst>
              <a:ext uri="{FF2B5EF4-FFF2-40B4-BE49-F238E27FC236}">
                <a16:creationId xmlns:a16="http://schemas.microsoft.com/office/drawing/2014/main" id="{E4B6A718-B27D-ABF7-3B88-14B442116477}"/>
              </a:ext>
            </a:extLst>
          </p:cNvPr>
          <p:cNvSpPr>
            <a:spLocks noGrp="1"/>
          </p:cNvSpPr>
          <p:nvPr>
            <p:ph type="subTitle" idx="1"/>
          </p:nvPr>
        </p:nvSpPr>
        <p:spPr/>
        <p:txBody>
          <a:bodyPr/>
          <a:lstStyle/>
          <a:p>
            <a:endParaRPr lang="en-US" dirty="0"/>
          </a:p>
        </p:txBody>
      </p:sp>
      <p:graphicFrame>
        <p:nvGraphicFramePr>
          <p:cNvPr id="4" name="Table 3">
            <a:extLst>
              <a:ext uri="{FF2B5EF4-FFF2-40B4-BE49-F238E27FC236}">
                <a16:creationId xmlns:a16="http://schemas.microsoft.com/office/drawing/2014/main" id="{DDAD28C6-3824-AFE9-E46B-C2C985B72FC8}"/>
              </a:ext>
            </a:extLst>
          </p:cNvPr>
          <p:cNvGraphicFramePr>
            <a:graphicFrameLocks noGrp="1"/>
          </p:cNvGraphicFramePr>
          <p:nvPr>
            <p:extLst>
              <p:ext uri="{D42A27DB-BD31-4B8C-83A1-F6EECF244321}">
                <p14:modId xmlns:p14="http://schemas.microsoft.com/office/powerpoint/2010/main" val="106735842"/>
              </p:ext>
            </p:extLst>
          </p:nvPr>
        </p:nvGraphicFramePr>
        <p:xfrm>
          <a:off x="1524000" y="3626326"/>
          <a:ext cx="9144002" cy="1631474"/>
        </p:xfrm>
        <a:graphic>
          <a:graphicData uri="http://schemas.openxmlformats.org/drawingml/2006/table">
            <a:tbl>
              <a:tblPr firstRow="1" firstCol="1" bandRow="1">
                <a:tableStyleId>{5C22544A-7EE6-4342-B048-85BDC9FD1C3A}</a:tableStyleId>
              </a:tblPr>
              <a:tblGrid>
                <a:gridCol w="1375172">
                  <a:extLst>
                    <a:ext uri="{9D8B030D-6E8A-4147-A177-3AD203B41FA5}">
                      <a16:colId xmlns:a16="http://schemas.microsoft.com/office/drawing/2014/main" val="2544851982"/>
                    </a:ext>
                  </a:extLst>
                </a:gridCol>
                <a:gridCol w="1428750">
                  <a:extLst>
                    <a:ext uri="{9D8B030D-6E8A-4147-A177-3AD203B41FA5}">
                      <a16:colId xmlns:a16="http://schemas.microsoft.com/office/drawing/2014/main" val="1754822915"/>
                    </a:ext>
                  </a:extLst>
                </a:gridCol>
                <a:gridCol w="1553766">
                  <a:extLst>
                    <a:ext uri="{9D8B030D-6E8A-4147-A177-3AD203B41FA5}">
                      <a16:colId xmlns:a16="http://schemas.microsoft.com/office/drawing/2014/main" val="3288152021"/>
                    </a:ext>
                  </a:extLst>
                </a:gridCol>
                <a:gridCol w="589360">
                  <a:extLst>
                    <a:ext uri="{9D8B030D-6E8A-4147-A177-3AD203B41FA5}">
                      <a16:colId xmlns:a16="http://schemas.microsoft.com/office/drawing/2014/main" val="2854324648"/>
                    </a:ext>
                  </a:extLst>
                </a:gridCol>
                <a:gridCol w="1393032">
                  <a:extLst>
                    <a:ext uri="{9D8B030D-6E8A-4147-A177-3AD203B41FA5}">
                      <a16:colId xmlns:a16="http://schemas.microsoft.com/office/drawing/2014/main" val="595917016"/>
                    </a:ext>
                  </a:extLst>
                </a:gridCol>
                <a:gridCol w="2803922">
                  <a:extLst>
                    <a:ext uri="{9D8B030D-6E8A-4147-A177-3AD203B41FA5}">
                      <a16:colId xmlns:a16="http://schemas.microsoft.com/office/drawing/2014/main" val="369176045"/>
                    </a:ext>
                  </a:extLst>
                </a:gridCol>
              </a:tblGrid>
              <a:tr h="959710">
                <a:tc>
                  <a:txBody>
                    <a:bodyPr/>
                    <a:lstStyle/>
                    <a:p>
                      <a:pPr marL="0" marR="0">
                        <a:lnSpc>
                          <a:spcPct val="107000"/>
                        </a:lnSpc>
                        <a:spcBef>
                          <a:spcPts val="0"/>
                        </a:spcBef>
                        <a:spcAft>
                          <a:spcPts val="0"/>
                        </a:spcAft>
                      </a:pPr>
                      <a:r>
                        <a:rPr lang="en-US" sz="1400" b="1" kern="0" dirty="0">
                          <a:solidFill>
                            <a:schemeClr val="tx1"/>
                          </a:solidFill>
                          <a:effectLst/>
                        </a:rPr>
                        <a:t>CLARK</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dirty="0">
                          <a:solidFill>
                            <a:schemeClr val="tx1"/>
                          </a:solidFill>
                          <a:effectLst/>
                        </a:rPr>
                        <a:t>BREKKE</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dirty="0">
                          <a:solidFill>
                            <a:schemeClr val="tx1"/>
                          </a:solidFill>
                          <a:effectLst/>
                        </a:rPr>
                        <a:t>Farragut </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dirty="0">
                          <a:solidFill>
                            <a:schemeClr val="tx1"/>
                          </a:solidFill>
                          <a:effectLst/>
                        </a:rPr>
                        <a:t>TN</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dirty="0">
                          <a:solidFill>
                            <a:schemeClr val="tx1"/>
                          </a:solidFill>
                          <a:effectLst/>
                        </a:rPr>
                        <a:t> </a:t>
                      </a:r>
                      <a:endParaRPr lang="en-US" sz="1400" b="1" kern="100" dirty="0">
                        <a:solidFill>
                          <a:schemeClr val="tx1"/>
                        </a:solidFill>
                        <a:effectLst/>
                      </a:endParaRPr>
                    </a:p>
                    <a:p>
                      <a:pPr marL="0" marR="0">
                        <a:lnSpc>
                          <a:spcPct val="107000"/>
                        </a:lnSpc>
                        <a:spcBef>
                          <a:spcPts val="0"/>
                        </a:spcBef>
                        <a:spcAft>
                          <a:spcPts val="800"/>
                        </a:spcAft>
                      </a:pPr>
                      <a:r>
                        <a:rPr lang="en-US" sz="1400" b="1" kern="100" dirty="0">
                          <a:solidFill>
                            <a:schemeClr val="tx1"/>
                          </a:solidFill>
                          <a:effectLst/>
                        </a:rPr>
                        <a:t>865-966-0608</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u="none" strike="noStrike" kern="0" dirty="0">
                          <a:solidFill>
                            <a:schemeClr val="tx1"/>
                          </a:solidFill>
                          <a:effectLst/>
                          <a:hlinkClick r:id="rId2">
                            <a:extLst>
                              <a:ext uri="{A12FA001-AC4F-418D-AE19-62706E023703}">
                                <ahyp:hlinkClr xmlns:ahyp="http://schemas.microsoft.com/office/drawing/2018/hyperlinkcolor" val="tx"/>
                              </a:ext>
                            </a:extLst>
                          </a:hlinkClick>
                        </a:rPr>
                        <a:t>cjbrekke@gmail.com</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7100515"/>
                  </a:ext>
                </a:extLst>
              </a:tr>
              <a:tr h="671764">
                <a:tc>
                  <a:txBody>
                    <a:bodyPr/>
                    <a:lstStyle/>
                    <a:p>
                      <a:pPr marL="0" marR="0">
                        <a:lnSpc>
                          <a:spcPct val="107000"/>
                        </a:lnSpc>
                        <a:spcBef>
                          <a:spcPts val="0"/>
                        </a:spcBef>
                        <a:spcAft>
                          <a:spcPts val="0"/>
                        </a:spcAft>
                      </a:pPr>
                      <a:r>
                        <a:rPr lang="en-US" sz="1400" b="1" kern="0">
                          <a:solidFill>
                            <a:schemeClr val="tx1"/>
                          </a:solidFill>
                          <a:effectLst/>
                        </a:rPr>
                        <a:t>ESTHER</a:t>
                      </a:r>
                      <a:endPar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a:solidFill>
                            <a:schemeClr val="tx1"/>
                          </a:solidFill>
                          <a:effectLst/>
                        </a:rPr>
                        <a:t>CHARLETON</a:t>
                      </a:r>
                      <a:endPar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a:solidFill>
                            <a:schemeClr val="tx1"/>
                          </a:solidFill>
                          <a:effectLst/>
                        </a:rPr>
                        <a:t>Cincinnati </a:t>
                      </a:r>
                      <a:endPar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dirty="0">
                          <a:solidFill>
                            <a:schemeClr val="tx1"/>
                          </a:solidFill>
                          <a:effectLst/>
                        </a:rPr>
                        <a:t>OH</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kern="0" dirty="0">
                          <a:solidFill>
                            <a:schemeClr val="tx1"/>
                          </a:solidFill>
                          <a:effectLst/>
                        </a:rPr>
                        <a:t>513-923-3798</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b="1" u="sng" kern="0" dirty="0">
                          <a:solidFill>
                            <a:schemeClr val="tx1"/>
                          </a:solidFill>
                          <a:effectLst/>
                          <a:hlinkClick r:id="rId3">
                            <a:extLst>
                              <a:ext uri="{A12FA001-AC4F-418D-AE19-62706E023703}">
                                <ahyp:hlinkClr xmlns:ahyp="http://schemas.microsoft.com/office/drawing/2018/hyperlinkcolor" val="tx"/>
                              </a:ext>
                            </a:extLst>
                          </a:hlinkClick>
                        </a:rPr>
                        <a:t>esthersofn@aol.com</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3839056"/>
                  </a:ext>
                </a:extLst>
              </a:tr>
            </a:tbl>
          </a:graphicData>
        </a:graphic>
      </p:graphicFrame>
    </p:spTree>
    <p:extLst>
      <p:ext uri="{BB962C8B-B14F-4D97-AF65-F5344CB8AC3E}">
        <p14:creationId xmlns:p14="http://schemas.microsoft.com/office/powerpoint/2010/main" val="245430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C58BC-2BE6-15AC-55BD-000A2E48121A}"/>
              </a:ext>
            </a:extLst>
          </p:cNvPr>
          <p:cNvSpPr txBox="1"/>
          <p:nvPr/>
        </p:nvSpPr>
        <p:spPr>
          <a:xfrm>
            <a:off x="854306" y="263693"/>
            <a:ext cx="10116296" cy="1046440"/>
          </a:xfrm>
          <a:prstGeom prst="rect">
            <a:avLst/>
          </a:prstGeom>
          <a:noFill/>
        </p:spPr>
        <p:txBody>
          <a:bodyPr wrap="none" rtlCol="0">
            <a:spAutoFit/>
          </a:bodyPr>
          <a:lstStyle/>
          <a:p>
            <a:r>
              <a:rPr lang="en-US" sz="4400" dirty="0"/>
              <a:t>How does the District Board do its job?</a:t>
            </a:r>
          </a:p>
          <a:p>
            <a:endParaRPr lang="en-US" dirty="0"/>
          </a:p>
        </p:txBody>
      </p:sp>
      <p:sp>
        <p:nvSpPr>
          <p:cNvPr id="3" name="TextBox 2">
            <a:extLst>
              <a:ext uri="{FF2B5EF4-FFF2-40B4-BE49-F238E27FC236}">
                <a16:creationId xmlns:a16="http://schemas.microsoft.com/office/drawing/2014/main" id="{70E86F06-1A12-1489-E78E-28916D4D24F6}"/>
              </a:ext>
            </a:extLst>
          </p:cNvPr>
          <p:cNvSpPr txBox="1"/>
          <p:nvPr/>
        </p:nvSpPr>
        <p:spPr>
          <a:xfrm>
            <a:off x="1293341" y="1051327"/>
            <a:ext cx="9256889" cy="5909310"/>
          </a:xfrm>
          <a:prstGeom prst="rect">
            <a:avLst/>
          </a:prstGeom>
          <a:noFill/>
        </p:spPr>
        <p:txBody>
          <a:bodyPr wrap="square" rtlCol="0">
            <a:spAutoFit/>
          </a:bodyPr>
          <a:lstStyle/>
          <a:p>
            <a:pPr marL="285750" indent="-285750">
              <a:buFont typeface="Arial" panose="020B0604020202020204" pitchFamily="34" charset="0"/>
              <a:buChar char="•"/>
            </a:pPr>
            <a:r>
              <a:rPr lang="en-US" sz="2400" dirty="0"/>
              <a:t>Board members are assigned by the district president  to mentor local lodges in their vicinity (within a </a:t>
            </a:r>
            <a:r>
              <a:rPr lang="en-US" sz="2400" dirty="0">
                <a:solidFill>
                  <a:srgbClr val="FF0000"/>
                </a:solidFill>
              </a:rPr>
              <a:t>ZONE</a:t>
            </a:r>
            <a:r>
              <a:rPr lang="en-US" sz="2400" dirty="0"/>
              <a:t>)</a:t>
            </a:r>
          </a:p>
          <a:p>
            <a:pPr marL="742950" lvl="1" indent="-285750">
              <a:buFont typeface="Wingdings" panose="05000000000000000000" pitchFamily="2" charset="2"/>
              <a:buChar char="Ø"/>
            </a:pPr>
            <a:r>
              <a:rPr lang="en-US" sz="2400" dirty="0"/>
              <a:t>Visit lodges</a:t>
            </a:r>
          </a:p>
          <a:p>
            <a:pPr marL="742950" lvl="1" indent="-285750">
              <a:buFont typeface="Wingdings" panose="05000000000000000000" pitchFamily="2" charset="2"/>
              <a:buChar char="Ø"/>
            </a:pPr>
            <a:r>
              <a:rPr lang="en-US" sz="2400" dirty="0"/>
              <a:t>Attend lodge events </a:t>
            </a:r>
          </a:p>
          <a:p>
            <a:pPr marL="742950" lvl="1" indent="-285750">
              <a:buFont typeface="Wingdings" panose="05000000000000000000" pitchFamily="2" charset="2"/>
              <a:buChar char="Ø"/>
            </a:pPr>
            <a:r>
              <a:rPr lang="en-US" sz="2400" dirty="0"/>
              <a:t>Be available to help with questions from members</a:t>
            </a:r>
          </a:p>
          <a:p>
            <a:pPr marL="742950" lvl="1" indent="-285750">
              <a:buFont typeface="Wingdings" panose="05000000000000000000" pitchFamily="2" charset="2"/>
              <a:buChar char="Ø"/>
            </a:pPr>
            <a:r>
              <a:rPr lang="en-US" sz="2400" dirty="0"/>
              <a:t>Provide leadership training</a:t>
            </a:r>
          </a:p>
          <a:p>
            <a:pPr marL="742950" lvl="1" indent="-285750">
              <a:buFont typeface="Wingdings" panose="05000000000000000000" pitchFamily="2" charset="2"/>
              <a:buChar char="Ø"/>
            </a:pPr>
            <a:endParaRPr lang="en-US" sz="2400" dirty="0"/>
          </a:p>
          <a:p>
            <a:pPr marL="285750" indent="-285750">
              <a:buFont typeface="Arial" panose="020B0604020202020204" pitchFamily="34" charset="0"/>
              <a:buChar char="•"/>
            </a:pPr>
            <a:r>
              <a:rPr lang="en-US" sz="2400" dirty="0"/>
              <a:t>Board members serve in officer positions such as president, vice president, secretary, treasurer, youth director, publicity director, cultural director and sports &amp; recreation director.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Currently district 5 has six (6) zones.  There are two BOD members assigned to each zone which are referred to as zone directors.  The zone directors may also hold an officer position which require additional duties for the district in general.</a:t>
            </a:r>
          </a:p>
          <a:p>
            <a:pPr marL="742950" lvl="1"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44526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6863B-6615-8778-F4C9-276B4EBDE0A0}"/>
              </a:ext>
            </a:extLst>
          </p:cNvPr>
          <p:cNvSpPr>
            <a:spLocks noGrp="1"/>
          </p:cNvSpPr>
          <p:nvPr>
            <p:ph type="ctrTitle"/>
          </p:nvPr>
        </p:nvSpPr>
        <p:spPr/>
        <p:txBody>
          <a:bodyPr/>
          <a:lstStyle/>
          <a:p>
            <a:r>
              <a:rPr lang="en-US" dirty="0"/>
              <a:t>The Current way our District is organized</a:t>
            </a:r>
          </a:p>
        </p:txBody>
      </p:sp>
      <p:sp>
        <p:nvSpPr>
          <p:cNvPr id="3" name="Subtitle 2">
            <a:extLst>
              <a:ext uri="{FF2B5EF4-FFF2-40B4-BE49-F238E27FC236}">
                <a16:creationId xmlns:a16="http://schemas.microsoft.com/office/drawing/2014/main" id="{58B0D51F-7877-B828-E50E-3897CD711C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3652967"/>
      </p:ext>
    </p:extLst>
  </p:cSld>
  <p:clrMapOvr>
    <a:masterClrMapping/>
  </p:clrMapOvr>
</p:sld>
</file>

<file path=ppt/theme/theme1.xml><?xml version="1.0" encoding="utf-8"?>
<a:theme xmlns:a="http://schemas.openxmlformats.org/drawingml/2006/main" name="ShapesVTI">
  <a:themeElements>
    <a:clrScheme name="AnalogousFromRegularSeedRightStep">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616</TotalTime>
  <Words>1485</Words>
  <Application>Microsoft Office PowerPoint</Application>
  <PresentationFormat>Widescreen</PresentationFormat>
  <Paragraphs>316</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Avenir Next LT Pro</vt:lpstr>
      <vt:lpstr>Calibri</vt:lpstr>
      <vt:lpstr>Forte Forward</vt:lpstr>
      <vt:lpstr>Times New Roman</vt:lpstr>
      <vt:lpstr>Tw Cen MT</vt:lpstr>
      <vt:lpstr>Wingdings</vt:lpstr>
      <vt:lpstr>ShapesVTI</vt:lpstr>
      <vt:lpstr>District 5 Task Force</vt:lpstr>
      <vt:lpstr>PowerPoint Presentation</vt:lpstr>
      <vt:lpstr>Task Force Members</vt:lpstr>
      <vt:lpstr>PowerPoint Presentation</vt:lpstr>
      <vt:lpstr>Sub Committees- they need your ideas!</vt:lpstr>
      <vt:lpstr>Current ways to support lodges- what can we do in the meantime to support lodges? </vt:lpstr>
      <vt:lpstr>Role of the Board- Board Structure- What do board members do? What can be done virtual vs. in-person? Role of the various board members and officers.  </vt:lpstr>
      <vt:lpstr>PowerPoint Presentation</vt:lpstr>
      <vt:lpstr>The Current way our District is organized</vt:lpstr>
      <vt:lpstr>PowerPoint Presentation</vt:lpstr>
      <vt:lpstr>Some options that we are considering and need your input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need your help and input!</vt:lpstr>
      <vt:lpstr>Timeline for Task Force</vt:lpstr>
      <vt:lpstr>Prepared by Darlene Arneson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5 Task Force</dc:title>
  <dc:creator>Duane Kittleson</dc:creator>
  <cp:lastModifiedBy>Darlene Arneson</cp:lastModifiedBy>
  <cp:revision>8</cp:revision>
  <dcterms:created xsi:type="dcterms:W3CDTF">2023-02-03T18:38:49Z</dcterms:created>
  <dcterms:modified xsi:type="dcterms:W3CDTF">2023-07-20T14:30:16Z</dcterms:modified>
</cp:coreProperties>
</file>