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5"/>
  </p:notesMasterIdLst>
  <p:handoutMasterIdLst>
    <p:handoutMasterId r:id="rId16"/>
  </p:handoutMasterIdLst>
  <p:sldIdLst>
    <p:sldId id="276" r:id="rId3"/>
    <p:sldId id="256" r:id="rId4"/>
    <p:sldId id="279" r:id="rId5"/>
    <p:sldId id="280" r:id="rId6"/>
    <p:sldId id="270" r:id="rId7"/>
    <p:sldId id="272" r:id="rId8"/>
    <p:sldId id="282" r:id="rId9"/>
    <p:sldId id="267" r:id="rId10"/>
    <p:sldId id="274" r:id="rId11"/>
    <p:sldId id="281" r:id="rId12"/>
    <p:sldId id="275" r:id="rId13"/>
    <p:sldId id="283" r:id="rId14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12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05D0A-180D-426F-A273-38E96FC15DC7}" type="datetimeFigureOut">
              <a:rPr lang="en-US" smtClean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465CC-5387-439D-A478-2B9225B8F3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170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220128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2</a:t>
            </a:fld>
            <a:endParaRPr lang="en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8</a:t>
            </a:fld>
            <a:endParaRPr lang="en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9</a:t>
            </a:fld>
            <a:endParaRPr lang="en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2361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11</a:t>
            </a:fld>
            <a:endParaRPr lang="en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3748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01835" y="120550"/>
            <a:ext cx="3571875" cy="736699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01835" y="1225599"/>
            <a:ext cx="3571875" cy="3462486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8571"/>
              <a:buFont typeface="Helvetica Neue"/>
              <a:buChar char="-"/>
              <a:defRPr sz="14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Merriweather Sans"/>
              <a:buChar char="‣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Arial"/>
              <a:buChar char="๏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397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685353" y="1598135"/>
            <a:ext cx="7773293" cy="1102537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1371823" y="2914984"/>
            <a:ext cx="6400353" cy="1314338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0" marR="0" lvl="0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92100" marR="0" lvl="1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4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84200" marR="0" lvl="2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Merriweather Sans"/>
              <a:buNone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889000" marR="0" lvl="3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Arial"/>
              <a:buNone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81100" marR="0" lvl="4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73200" marR="0" lvl="5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65300" marR="0" lvl="6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7400" marR="0" lvl="7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362200" marR="0" lvl="8" indent="0" algn="ctr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722188" y="3305100"/>
            <a:ext cx="7772176" cy="1021333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600" b="1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722188" y="2179959"/>
            <a:ext cx="7772176" cy="1125140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92100" marR="0" lvl="1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84200" marR="0" lvl="2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Merriweather Sans"/>
              <a:buNone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889000" marR="0" lvl="3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Arial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81100" marR="0" lvl="4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73200" marR="0" lvl="5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65300" marR="0" lvl="6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7400" marR="0" lvl="7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362200" marR="0" lvl="8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01835" y="120550"/>
            <a:ext cx="3571875" cy="736699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01835" y="1225599"/>
            <a:ext cx="1732359" cy="3462486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889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18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-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Merriweather Sans"/>
              <a:buChar char="‣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Arial"/>
              <a:buChar char="๏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2241351" y="1225599"/>
            <a:ext cx="1732359" cy="3462486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889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18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-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Merriweather Sans"/>
              <a:buChar char="‣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Arial"/>
              <a:buChar char="๏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Helvetica Neue"/>
              <a:buChar char="•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646" y="205940"/>
            <a:ext cx="8228707" cy="857249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646" y="1151092"/>
            <a:ext cx="4039567" cy="479691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5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92100" marR="0" lvl="1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3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84200" marR="0" lvl="2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Merriweather Sans"/>
              <a:buNone/>
              <a:defRPr sz="12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889000" marR="0" lvl="3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Arial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81100" marR="0" lvl="4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73200" marR="0" lvl="5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65300" marR="0" lvl="6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7400" marR="0" lvl="7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362200" marR="0" lvl="8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457646" y="1630784"/>
            <a:ext cx="4039567" cy="2963540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Helvetica Neue"/>
              <a:buChar char="-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Merriweather Sans"/>
              <a:buChar char="‣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Arial"/>
              <a:buChar char="๏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3"/>
          </p:nvPr>
        </p:nvSpPr>
        <p:spPr>
          <a:xfrm>
            <a:off x="4644554" y="1151092"/>
            <a:ext cx="4041799" cy="479691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5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92100" marR="0" lvl="1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3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84200" marR="0" lvl="2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Merriweather Sans"/>
              <a:buNone/>
              <a:defRPr sz="12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889000" marR="0" lvl="3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Arial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81100" marR="0" lvl="4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73200" marR="0" lvl="5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65300" marR="0" lvl="6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7400" marR="0" lvl="7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362200" marR="0" lvl="8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1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4"/>
          </p:nvPr>
        </p:nvSpPr>
        <p:spPr>
          <a:xfrm>
            <a:off x="4644554" y="1630784"/>
            <a:ext cx="4041799" cy="2963540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Helvetica Neue"/>
              <a:buChar char="-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Merriweather Sans"/>
              <a:buChar char="‣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Arial"/>
              <a:buChar char="๏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01835" y="120550"/>
            <a:ext cx="3571875" cy="736699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646" y="205104"/>
            <a:ext cx="3008188" cy="871481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00" b="1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575223" y="205104"/>
            <a:ext cx="5111129" cy="4389220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762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1428"/>
              <a:buFont typeface="Helvetica Neue"/>
              <a:buChar char="•"/>
              <a:defRPr sz="21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889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-"/>
              <a:defRPr sz="18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Merriweather Sans"/>
              <a:buChar char="‣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Arial"/>
              <a:buChar char="๏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Helvetica Neue"/>
              <a:buChar char="•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Helvetica Neue"/>
              <a:buChar char="•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Helvetica Neue"/>
              <a:buChar char="•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Helvetica Neue"/>
              <a:buChar char="•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Helvetica Neue"/>
              <a:buChar char="•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57646" y="1076585"/>
            <a:ext cx="3008188" cy="3517738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92100" marR="0" lvl="1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8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84200" marR="0" lvl="2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Merriweather Sans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889000" marR="0" lvl="3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Arial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81100" marR="0" lvl="4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73200" marR="0" lvl="5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65300" marR="0" lvl="6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7400" marR="0" lvl="7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362200" marR="0" lvl="8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792634" y="3600617"/>
            <a:ext cx="5486177" cy="425276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00" b="1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1792634" y="459600"/>
            <a:ext cx="5486177" cy="3085765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42857"/>
              <a:buFont typeface="Helvetica Neue"/>
              <a:buNone/>
              <a:defRPr sz="21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92100" marR="0" lvl="1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50000"/>
              <a:buFont typeface="Helvetica Neue"/>
              <a:buNone/>
              <a:defRPr sz="18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84200" marR="0" lvl="2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60000"/>
              <a:buFont typeface="Merriweather Sans"/>
              <a:buNone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889000" marR="0" lvl="3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69230"/>
              <a:buFont typeface="Arial"/>
              <a:buNone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81100" marR="0" lvl="4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69230"/>
              <a:buFont typeface="Helvetica Neue"/>
              <a:buNone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73200" marR="0" lvl="5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69230"/>
              <a:buFont typeface="Helvetica Neue"/>
              <a:buNone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65300" marR="0" lvl="6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69230"/>
              <a:buFont typeface="Helvetica Neue"/>
              <a:buNone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7400" marR="0" lvl="7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69230"/>
              <a:buFont typeface="Helvetica Neue"/>
              <a:buNone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362200" marR="0" lvl="8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69230"/>
              <a:buFont typeface="Helvetica Neue"/>
              <a:buNone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792634" y="4025894"/>
            <a:ext cx="5486177" cy="603590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0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92100" marR="0" lvl="1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8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84200" marR="0" lvl="2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Merriweather Sans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889000" marR="0" lvl="3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Arial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81100" marR="0" lvl="4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73200" marR="0" lvl="5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65300" marR="0" lvl="6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7400" marR="0" lvl="7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362200" marR="0" lvl="8" indent="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Font typeface="Helvetica Neue"/>
              <a:buNone/>
              <a:defRPr sz="6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01835" y="120550"/>
            <a:ext cx="3571875" cy="736699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456530" y="1170905"/>
            <a:ext cx="3462486" cy="3571875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8571"/>
              <a:buFont typeface="Helvetica Neue"/>
              <a:buChar char="-"/>
              <a:defRPr sz="14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Merriweather Sans"/>
              <a:buChar char="‣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Arial"/>
              <a:buChar char="๏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397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 rot="5400000">
            <a:off x="1243458" y="1957833"/>
            <a:ext cx="4567535" cy="892968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-596056" y="1118443"/>
            <a:ext cx="4567535" cy="2571750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8571"/>
              <a:buFont typeface="Helvetica Neue"/>
              <a:buChar char="-"/>
              <a:defRPr sz="14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Merriweather Sans"/>
              <a:buChar char="‣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Arial"/>
              <a:buChar char="๏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397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01835" y="1225599"/>
            <a:ext cx="3571875" cy="3462486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t" anchorCtr="0"/>
          <a:lstStyle>
            <a:lvl1pPr marL="177800" marR="0" lvl="0" indent="-1016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80000"/>
              <a:buFont typeface="Helvetica Neue"/>
              <a:buChar char="•"/>
              <a:defRPr sz="15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800" marR="0" lvl="1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8571"/>
              <a:buFont typeface="Helvetica Neue"/>
              <a:buChar char="-"/>
              <a:defRPr sz="14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1143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6923"/>
              <a:buFont typeface="Merriweather Sans"/>
              <a:buChar char="‣"/>
              <a:defRPr sz="13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003300" marR="0" lvl="3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5000"/>
              <a:buFont typeface="Arial"/>
              <a:buChar char="๏"/>
              <a:defRPr sz="12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82700" marR="0" lvl="4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574800" marR="0" lvl="5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879600" marR="0" lvl="6" indent="-1397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171700" marR="0" lvl="7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463800" marR="0" lvl="8" indent="-127000" algn="l" rtl="0"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ct val="77777"/>
              <a:buFont typeface="Helvetica Neue"/>
              <a:buChar char="•"/>
              <a:defRPr sz="9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52" name="Shape 52"/>
          <p:cNvCxnSpPr/>
          <p:nvPr/>
        </p:nvCxnSpPr>
        <p:spPr>
          <a:xfrm>
            <a:off x="455414" y="1038076"/>
            <a:ext cx="3428999" cy="0"/>
          </a:xfrm>
          <a:prstGeom prst="straightConnector1">
            <a:avLst/>
          </a:prstGeom>
          <a:noFill/>
          <a:ln w="12700" cap="flat" cmpd="sng">
            <a:solidFill>
              <a:srgbClr val="88888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01835" y="120550"/>
            <a:ext cx="3571875" cy="736699"/>
          </a:xfrm>
          <a:prstGeom prst="rect">
            <a:avLst/>
          </a:prstGeom>
          <a:noFill/>
          <a:ln>
            <a:noFill/>
          </a:ln>
        </p:spPr>
        <p:txBody>
          <a:bodyPr lIns="58925" tIns="58925" rIns="58925" bIns="589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92100" marR="0" lvl="5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84200" marR="0" lvl="6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889000" marR="0" lvl="7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181100" marR="0" lvl="8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2700" b="0" i="0" u="none" strike="noStrike" cap="none">
                <a:solidFill>
                  <a:srgbClr val="461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79CC9-F32F-44B1-9C50-AECAA188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33550"/>
            <a:ext cx="7696200" cy="2667000"/>
          </a:xfrm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Contents-</a:t>
            </a:r>
            <a:b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*Thoughts to share from Doris Kamstra at Sons of Norway 	International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*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What’s Working Currently and Tweaks to Consider</a:t>
            </a:r>
            <a:b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* Idea Sharing</a:t>
            </a:r>
            <a:b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</a:b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C5D7E-8C0B-40E8-B40C-41EB34CB17AB}"/>
              </a:ext>
            </a:extLst>
          </p:cNvPr>
          <p:cNvSpPr/>
          <p:nvPr/>
        </p:nvSpPr>
        <p:spPr>
          <a:xfrm>
            <a:off x="457200" y="285750"/>
            <a:ext cx="3657600" cy="1077218"/>
          </a:xfrm>
          <a:prstGeom prst="rect">
            <a:avLst/>
          </a:prstGeom>
          <a:solidFill>
            <a:schemeClr val="accent2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District 5 </a:t>
            </a:r>
          </a:p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Lodge Reopening</a:t>
            </a:r>
          </a:p>
        </p:txBody>
      </p:sp>
      <p:pic>
        <p:nvPicPr>
          <p:cNvPr id="5" name="Picture 4" descr="A boat with a flag on it&#10;&#10;Description automatically generated with low confidence">
            <a:extLst>
              <a:ext uri="{FF2B5EF4-FFF2-40B4-BE49-F238E27FC236}">
                <a16:creationId xmlns:a16="http://schemas.microsoft.com/office/drawing/2014/main" id="{54169852-BA2A-4F42-84D4-6EB57CD1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0" y="28575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0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DECAE3-F47F-4E36-82C1-FDE9D6EFA3F4}"/>
              </a:ext>
            </a:extLst>
          </p:cNvPr>
          <p:cNvSpPr txBox="1"/>
          <p:nvPr/>
        </p:nvSpPr>
        <p:spPr>
          <a:xfrm>
            <a:off x="533400" y="66675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What’s working…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12F3A-5C6E-46A7-9E4A-4BB0FA8D9812}"/>
              </a:ext>
            </a:extLst>
          </p:cNvPr>
          <p:cNvSpPr txBox="1"/>
          <p:nvPr/>
        </p:nvSpPr>
        <p:spPr>
          <a:xfrm>
            <a:off x="609600" y="1200150"/>
            <a:ext cx="495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Drive-thru meals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On-line auctions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Social outdoor gatherings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Virtual scavenger hunts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Kubb leagues and practice sessions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Hikes in area parks or wetlands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Bird watching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Sports that your members enjoy: walking, pickleball, swimming, fishing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Bike rides on recreational trails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Road rallies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Advanced planning for fall offerings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Don’t wait! Make sure your lodge is sailing in the correct direction!</a:t>
            </a:r>
          </a:p>
          <a:p>
            <a:endParaRPr lang="en-US" dirty="0"/>
          </a:p>
        </p:txBody>
      </p:sp>
      <p:pic>
        <p:nvPicPr>
          <p:cNvPr id="13" name="Picture 12" descr="A boat with a flag on it&#10;&#10;Description automatically generated with low confidence">
            <a:extLst>
              <a:ext uri="{FF2B5EF4-FFF2-40B4-BE49-F238E27FC236}">
                <a16:creationId xmlns:a16="http://schemas.microsoft.com/office/drawing/2014/main" id="{A85B7A0B-1518-4C0F-B7DD-0B9C7F3B3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866805"/>
            <a:ext cx="2288538" cy="21145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24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 descr="IMG_2181.JPG"/>
          <p:cNvPicPr preferRelativeResize="0"/>
          <p:nvPr/>
        </p:nvPicPr>
        <p:blipFill rotWithShape="1">
          <a:blip r:embed="rId3">
            <a:alphaModFix/>
          </a:blip>
          <a:srcRect l="6387" t="6147" r="90051" b="5785"/>
          <a:stretch/>
        </p:blipFill>
        <p:spPr>
          <a:xfrm>
            <a:off x="8590359" y="0"/>
            <a:ext cx="55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457200" y="209550"/>
            <a:ext cx="7162800" cy="4572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4" algn="ctr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</a:pPr>
            <a:endParaRPr lang="en-US" sz="2400" b="1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4" algn="ctr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</a:pPr>
            <a:endParaRPr lang="en-US" sz="2400" b="1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4" algn="ctr">
              <a:spcBef>
                <a:spcPts val="700"/>
              </a:spcBef>
              <a:buClr>
                <a:schemeClr val="dk1"/>
              </a:buClr>
            </a:pPr>
            <a:r>
              <a:rPr lang="en-US" sz="2400" b="1" dirty="0">
                <a:solidFill>
                  <a:srgbClr val="C00000"/>
                </a:solidFill>
                <a:latin typeface="+mn-lt"/>
                <a:ea typeface="Helvetica Neue"/>
                <a:cs typeface="Helvetica Neue"/>
                <a:sym typeface="Helvetica Neue"/>
              </a:rPr>
              <a:t>			</a:t>
            </a:r>
          </a:p>
          <a:p>
            <a:pPr lvl="4" algn="ctr">
              <a:spcBef>
                <a:spcPts val="700"/>
              </a:spcBef>
              <a:buClr>
                <a:schemeClr val="dk1"/>
              </a:buClr>
            </a:pPr>
            <a:endParaRPr lang="en-US" sz="2400" b="1" dirty="0">
              <a:solidFill>
                <a:srgbClr val="C00000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4" algn="ctr">
              <a:spcBef>
                <a:spcPts val="700"/>
              </a:spcBef>
              <a:buClr>
                <a:schemeClr val="dk1"/>
              </a:buClr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Helvetica Neue"/>
                <a:cs typeface="Helvetica Neue"/>
                <a:sym typeface="Helvetica Neue"/>
              </a:rPr>
              <a:t>The dedication to your lodge and the support that has been given to your community will be remembered. </a:t>
            </a:r>
          </a:p>
          <a:p>
            <a:pPr lvl="4" algn="ctr">
              <a:spcBef>
                <a:spcPts val="700"/>
              </a:spcBef>
              <a:buClr>
                <a:schemeClr val="dk1"/>
              </a:buClr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Helvetica Neue"/>
                <a:cs typeface="Helvetica Neue"/>
                <a:sym typeface="Helvetica Neue"/>
              </a:rPr>
              <a:t>Know that your fellow members see your efforts, and they are appreciative. </a:t>
            </a:r>
          </a:p>
          <a:p>
            <a:pPr lvl="4" algn="ctr">
              <a:spcBef>
                <a:spcPts val="700"/>
              </a:spcBef>
              <a:buClr>
                <a:schemeClr val="dk1"/>
              </a:buClr>
            </a:pPr>
            <a:r>
              <a:rPr lang="en-US" sz="1600" b="1" i="1" dirty="0">
                <a:solidFill>
                  <a:srgbClr val="C00000"/>
                </a:solidFill>
                <a:latin typeface="+mn-lt"/>
                <a:ea typeface="Helvetica Neue"/>
                <a:cs typeface="Helvetica Neue"/>
                <a:sym typeface="Helvetica Neue"/>
              </a:rPr>
              <a:t>Everything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Helvetica Neue"/>
                <a:cs typeface="Helvetica Neue"/>
                <a:sym typeface="Helvetica Neue"/>
              </a:rPr>
              <a:t> you do as a member leader for the 5</a:t>
            </a:r>
            <a:r>
              <a:rPr lang="en-US" sz="1600" b="1" baseline="30000" dirty="0">
                <a:solidFill>
                  <a:schemeClr val="tx1"/>
                </a:solidFill>
                <a:latin typeface="+mn-lt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Helvetica Neue"/>
                <a:cs typeface="Helvetica Neue"/>
                <a:sym typeface="Helvetica Neue"/>
              </a:rPr>
              <a:t> District does not go unnoticed! </a:t>
            </a:r>
          </a:p>
          <a:p>
            <a:pPr lvl="4" algn="ctr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</a:pPr>
            <a:r>
              <a:rPr lang="en-US" sz="2400" b="1" dirty="0">
                <a:solidFill>
                  <a:srgbClr val="FF0000"/>
                </a:solidFill>
                <a:latin typeface="+mn-lt"/>
                <a:sym typeface="Helvetica Neue"/>
              </a:rPr>
              <a:t>*</a:t>
            </a:r>
            <a:r>
              <a:rPr lang="en-US" sz="1600" b="1" dirty="0">
                <a:solidFill>
                  <a:schemeClr val="tx1"/>
                </a:solidFill>
                <a:latin typeface="+mn-lt"/>
                <a:sym typeface="Helvetica Neue"/>
              </a:rPr>
              <a:t>Please continue to share your lodge events on our Facebook page so that others can also experience success! TAKK.</a:t>
            </a:r>
          </a:p>
        </p:txBody>
      </p:sp>
      <p:pic>
        <p:nvPicPr>
          <p:cNvPr id="3" name="Picture 2" descr="Hands holding a heart&#10;&#10;Description automatically generated with low confidence">
            <a:extLst>
              <a:ext uri="{FF2B5EF4-FFF2-40B4-BE49-F238E27FC236}">
                <a16:creationId xmlns:a16="http://schemas.microsoft.com/office/drawing/2014/main" id="{B8B8FB89-9831-4C55-B134-335417A80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85750"/>
            <a:ext cx="3351360" cy="19050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876C60-7673-42F1-B94A-95503BC26839}"/>
              </a:ext>
            </a:extLst>
          </p:cNvPr>
          <p:cNvSpPr txBox="1"/>
          <p:nvPr/>
        </p:nvSpPr>
        <p:spPr>
          <a:xfrm>
            <a:off x="4724400" y="913208"/>
            <a:ext cx="205596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Takk for hjelpen oss!</a:t>
            </a:r>
          </a:p>
        </p:txBody>
      </p:sp>
    </p:spTree>
    <p:extLst>
      <p:ext uri="{BB962C8B-B14F-4D97-AF65-F5344CB8AC3E}">
        <p14:creationId xmlns:p14="http://schemas.microsoft.com/office/powerpoint/2010/main" val="172975591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EE76-4873-4271-8E8B-8E0A0CA0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4336500" cy="5727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Need Further Assistance?</a:t>
            </a:r>
            <a:br>
              <a:rPr lang="en-US" dirty="0"/>
            </a:br>
            <a:br>
              <a:rPr lang="en-US" dirty="0"/>
            </a:br>
            <a:r>
              <a:rPr lang="en-US" sz="2000" b="1" u="sng" dirty="0"/>
              <a:t>Contact:</a:t>
            </a:r>
            <a:br>
              <a:rPr lang="en-US" dirty="0"/>
            </a:br>
            <a:r>
              <a:rPr lang="en-US" sz="2400" dirty="0"/>
              <a:t>Cheryl Wille-Schlesser</a:t>
            </a:r>
            <a:br>
              <a:rPr lang="en-US" sz="2400" dirty="0"/>
            </a:br>
            <a:r>
              <a:rPr lang="en-US" sz="2400" dirty="0"/>
              <a:t>District 5 Vice President</a:t>
            </a:r>
            <a:br>
              <a:rPr lang="en-US" sz="2400" dirty="0"/>
            </a:br>
            <a:r>
              <a:rPr lang="en-US" sz="2400" dirty="0"/>
              <a:t>608-219-4464</a:t>
            </a:r>
            <a:br>
              <a:rPr lang="en-US" sz="2400" dirty="0"/>
            </a:br>
            <a:r>
              <a:rPr lang="en-US" sz="2400" u="sng" dirty="0">
                <a:solidFill>
                  <a:srgbClr val="002060"/>
                </a:solidFill>
              </a:rPr>
              <a:t>rogrcher@mhtc.net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3F7C8-DC38-4152-AAE1-20292CAA33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51B3EDE-0B3D-4DF0-BA93-AE1A8CE90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539879"/>
            <a:ext cx="4573338" cy="262486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0038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 descr="IMG_2181.JPG"/>
          <p:cNvPicPr preferRelativeResize="0"/>
          <p:nvPr/>
        </p:nvPicPr>
        <p:blipFill rotWithShape="1">
          <a:blip r:embed="rId3">
            <a:alphaModFix/>
          </a:blip>
          <a:srcRect l="6221" t="6091" r="5654" b="5778"/>
          <a:stretch/>
        </p:blipFill>
        <p:spPr>
          <a:xfrm>
            <a:off x="40994" y="-20112"/>
            <a:ext cx="9179206" cy="516361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/>
          <p:nvPr/>
        </p:nvSpPr>
        <p:spPr>
          <a:xfrm>
            <a:off x="821531" y="1412159"/>
            <a:ext cx="2464500" cy="438300"/>
          </a:xfrm>
          <a:prstGeom prst="rect">
            <a:avLst/>
          </a:prstGeom>
          <a:noFill/>
          <a:ln>
            <a:noFill/>
          </a:ln>
        </p:spPr>
        <p:txBody>
          <a:bodyPr lIns="58925" tIns="29450" rIns="58925" bIns="29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" sz="15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1066800" y="133350"/>
            <a:ext cx="7543800" cy="503100"/>
          </a:xfrm>
          <a:prstGeom prst="rect">
            <a:avLst/>
          </a:prstGeom>
          <a:noFill/>
          <a:ln>
            <a:noFill/>
          </a:ln>
        </p:spPr>
        <p:txBody>
          <a:bodyPr lIns="58925" tIns="29450" rIns="58925" bIns="29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</a:rPr>
              <a:t>Uncharted Waters: Tactics to engage &amp; retain m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embers in the COVID era</a:t>
            </a:r>
            <a:endParaRPr sz="28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at in the water with a full moo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1F97989-B3D3-4A20-B604-26A39CBC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114550"/>
            <a:ext cx="2743200" cy="24052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344AE7B-54CE-49DC-AD15-F5666F96B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35" y="659260"/>
            <a:ext cx="2950965" cy="38100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7F3F7-894D-437C-85C2-4EE931A84E0E}"/>
              </a:ext>
            </a:extLst>
          </p:cNvPr>
          <p:cNvSpPr txBox="1"/>
          <p:nvPr/>
        </p:nvSpPr>
        <p:spPr>
          <a:xfrm>
            <a:off x="401835" y="388550"/>
            <a:ext cx="6456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There’s no need to rush…Oslo wasn’t built in a 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9FD6B-BCE0-41F7-A4B2-9E34AD210D9D}"/>
              </a:ext>
            </a:extLst>
          </p:cNvPr>
          <p:cNvSpPr txBox="1"/>
          <p:nvPr/>
        </p:nvSpPr>
        <p:spPr>
          <a:xfrm>
            <a:off x="401835" y="788660"/>
            <a:ext cx="4703565" cy="424731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CC3300"/>
                </a:solidFill>
              </a:rPr>
              <a:t>Choose a reopening event</a:t>
            </a:r>
            <a:r>
              <a:rPr lang="en-US" sz="1800" dirty="0">
                <a:solidFill>
                  <a:srgbClr val="CC3300"/>
                </a:solidFill>
              </a:rPr>
              <a:t>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A lodge picnic brings members together.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Light a bonfire or opt for night sky viewing with a local astronomy group or university professor.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Hold a concert.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Hire live music.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Schedule a movie or TV series for viewing.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Take a field excursion to a Norsk venue (Livsreise in Stoughton, WI, the Norsk Museum in Norway, IL, </a:t>
            </a:r>
            <a:r>
              <a:rPr lang="en-US" b="1" dirty="0" err="1"/>
              <a:t>Norskedalen</a:t>
            </a:r>
            <a:r>
              <a:rPr lang="en-US" b="1" dirty="0"/>
              <a:t>, rural Coon Valley, WI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Visit a winery, brewpub or distillery.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Learn the job of a coffee roaster.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Take a dinner cruise on a local lake.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ADVERTISE YOUR EVENT IN LOCAL MEDIA OUTLETS, INCLUDING SOCIAL MEDIA.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6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1F7614-2113-4168-B05F-13176B2434B4}"/>
              </a:ext>
            </a:extLst>
          </p:cNvPr>
          <p:cNvSpPr txBox="1"/>
          <p:nvPr/>
        </p:nvSpPr>
        <p:spPr>
          <a:xfrm>
            <a:off x="342900" y="417314"/>
            <a:ext cx="80010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b="1" u="sng" dirty="0"/>
          </a:p>
          <a:p>
            <a:r>
              <a:rPr lang="en-US" sz="2000" b="1" u="sng" dirty="0"/>
              <a:t>Publicize your event via:</a:t>
            </a:r>
          </a:p>
          <a:p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/>
              <a:t>Social media pages: your community’s page, Facebook, Instagram, For the event consider: Snapchat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/>
              <a:t>Purchase a vinyl banner, and hang it over your community’s main thoroughfare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/>
              <a:t>Use local press outlets, choose daily or weekly editions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/>
              <a:t>Advertising shoppers may offer the same ads in numerous places for a lesser 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/>
              <a:t>Post flyers.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/>
              <a:t>Use your Chamber of Commerce connections for promotion.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/>
              <a:t>Word of mouth advertising is powerful.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7B7E5-B221-4491-B284-AAE536AB526B}"/>
              </a:ext>
            </a:extLst>
          </p:cNvPr>
          <p:cNvSpPr txBox="1"/>
          <p:nvPr/>
        </p:nvSpPr>
        <p:spPr>
          <a:xfrm>
            <a:off x="342900" y="233363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De kommer-They’re coming!</a:t>
            </a:r>
          </a:p>
        </p:txBody>
      </p:sp>
      <p:pic>
        <p:nvPicPr>
          <p:cNvPr id="10" name="Picture 9" descr="A picture containing text, water, sunset, colorful&#10;&#10;Description automatically generated">
            <a:extLst>
              <a:ext uri="{FF2B5EF4-FFF2-40B4-BE49-F238E27FC236}">
                <a16:creationId xmlns:a16="http://schemas.microsoft.com/office/drawing/2014/main" id="{9A1BA991-C356-4DB9-8A58-A07C7B0F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0" y="209551"/>
            <a:ext cx="3102430" cy="144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556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2"/>
          <p:cNvSpPr txBox="1"/>
          <p:nvPr/>
        </p:nvSpPr>
        <p:spPr>
          <a:xfrm>
            <a:off x="229349" y="1200150"/>
            <a:ext cx="8000999" cy="373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en-US" sz="20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en-US" sz="2000" b="1" dirty="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en-US" sz="2000" b="1" dirty="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en-US" sz="2000" b="1" dirty="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528" y="-1588"/>
            <a:ext cx="55403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Shape 131"/>
          <p:cNvSpPr txBox="1"/>
          <p:nvPr/>
        </p:nvSpPr>
        <p:spPr>
          <a:xfrm>
            <a:off x="493950" y="273043"/>
            <a:ext cx="7471800" cy="73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4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members LOVE their membership…</a:t>
            </a:r>
            <a:endParaRPr lang="en" sz="2800" b="1" dirty="0">
              <a:solidFill>
                <a:srgbClr val="0040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99088E7-D727-43A3-8453-4602BA11E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19150"/>
            <a:ext cx="7391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8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2"/>
          <p:cNvSpPr txBox="1"/>
          <p:nvPr/>
        </p:nvSpPr>
        <p:spPr>
          <a:xfrm>
            <a:off x="457200" y="1047750"/>
            <a:ext cx="7968182" cy="3581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20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20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opportunities to create shared experiences </a:t>
            </a: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sym typeface="Helvetica Neue"/>
              </a:rPr>
              <a:t>Drive-thru events: </a:t>
            </a:r>
            <a:r>
              <a:rPr lang="en-US" dirty="0">
                <a:solidFill>
                  <a:schemeClr val="tx1"/>
                </a:solidFill>
                <a:latin typeface="Helvetica Neue"/>
                <a:sym typeface="Helvetica Neue"/>
              </a:rPr>
              <a:t>Care packages, “at home” craft kits, community projects, take-away meals (lefse, anyone?). Don’t forget to include a “</a:t>
            </a:r>
            <a:r>
              <a:rPr lang="en-US" i="1" dirty="0">
                <a:solidFill>
                  <a:schemeClr val="tx1"/>
                </a:solidFill>
                <a:latin typeface="Helvetica Neue"/>
                <a:sym typeface="Helvetica Neue"/>
              </a:rPr>
              <a:t>thank you” for being a member </a:t>
            </a:r>
            <a:r>
              <a:rPr lang="en-US" dirty="0">
                <a:solidFill>
                  <a:schemeClr val="tx1"/>
                </a:solidFill>
                <a:latin typeface="Helvetica Neue"/>
                <a:sym typeface="Helvetica Neue"/>
              </a:rPr>
              <a:t>note of appreciation</a:t>
            </a: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sym typeface="Helvetica Neue"/>
              </a:rPr>
              <a:t>Nonmeeting, Virtual Events: </a:t>
            </a:r>
            <a:r>
              <a:rPr lang="en-US" dirty="0">
                <a:solidFill>
                  <a:schemeClr val="tx1"/>
                </a:solidFill>
                <a:latin typeface="Helvetica Neue"/>
                <a:sym typeface="Helvetica Neue"/>
              </a:rPr>
              <a:t>Happy hour, trivia games, music, book &amp; genealogy gatherings, at home challenges and contests. Use the online Events listing at sofn.com.</a:t>
            </a: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sym typeface="Helvetica Neue"/>
              </a:rPr>
              <a:t>Phone:</a:t>
            </a:r>
            <a:r>
              <a:rPr lang="en-US" dirty="0">
                <a:solidFill>
                  <a:schemeClr val="tx1"/>
                </a:solidFill>
                <a:latin typeface="Helvetica Neue"/>
                <a:sym typeface="Helvetica Neue"/>
              </a:rPr>
              <a:t> Individual and small group calls by interest or topic </a:t>
            </a: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sym typeface="Helvetica Neue"/>
              </a:rPr>
              <a:t>Social Media: </a:t>
            </a:r>
            <a:r>
              <a:rPr lang="en-US" dirty="0">
                <a:solidFill>
                  <a:schemeClr val="tx1"/>
                </a:solidFill>
                <a:latin typeface="Helvetica Neue"/>
                <a:sym typeface="Helvetica Neue"/>
              </a:rPr>
              <a:t>Give plenty of notice of upcoming events, post reminders. Invite Facebook &amp; Instagram updates showing member activities at home</a:t>
            </a: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sym typeface="Helvetica Neue"/>
              </a:rPr>
              <a:t>Mail:</a:t>
            </a:r>
            <a:r>
              <a:rPr lang="en-US" dirty="0">
                <a:solidFill>
                  <a:schemeClr val="tx1"/>
                </a:solidFill>
                <a:latin typeface="Helvetica Neue"/>
                <a:sym typeface="Helvetica Neue"/>
              </a:rPr>
              <a:t> Postcard exchanges between members and from lodge to members, renewal letters</a:t>
            </a: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sym typeface="Helvetica Neue"/>
              </a:rPr>
              <a:t>Email:</a:t>
            </a:r>
            <a:r>
              <a:rPr lang="en-US" dirty="0">
                <a:solidFill>
                  <a:schemeClr val="tx1"/>
                </a:solidFill>
                <a:latin typeface="Helvetica Neue"/>
                <a:sym typeface="Helvetica Neue"/>
              </a:rPr>
              <a:t> “Interloper” updates, joke of the day, activity &amp; event reminders </a:t>
            </a: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sym typeface="Helvetica Neue"/>
              </a:rPr>
              <a:t>Newsletter updates: </a:t>
            </a:r>
            <a:r>
              <a:rPr lang="en-US" dirty="0">
                <a:solidFill>
                  <a:schemeClr val="tx1"/>
                </a:solidFill>
                <a:latin typeface="Helvetica Neue"/>
                <a:sym typeface="Helvetica Neue"/>
              </a:rPr>
              <a:t>Exceptional readership by members regardless of mail or email delivery!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528" y="-1588"/>
            <a:ext cx="55403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hape 131"/>
          <p:cNvSpPr txBox="1"/>
          <p:nvPr/>
        </p:nvSpPr>
        <p:spPr>
          <a:xfrm>
            <a:off x="152400" y="17462"/>
            <a:ext cx="8192634" cy="1074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4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 keep a membership because it delivers the unique experience THEY want! </a:t>
            </a:r>
            <a:endParaRPr lang="en" sz="2800" b="1" dirty="0">
              <a:solidFill>
                <a:srgbClr val="0040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9187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B5295F-84B0-4272-94D1-DA6593E601E6}"/>
              </a:ext>
            </a:extLst>
          </p:cNvPr>
          <p:cNvSpPr txBox="1"/>
          <p:nvPr/>
        </p:nvSpPr>
        <p:spPr>
          <a:xfrm>
            <a:off x="1371600" y="36195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Tweaking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F86CE-4D54-4421-8DAA-E21C80065555}"/>
              </a:ext>
            </a:extLst>
          </p:cNvPr>
          <p:cNvSpPr txBox="1"/>
          <p:nvPr/>
        </p:nvSpPr>
        <p:spPr>
          <a:xfrm>
            <a:off x="533400" y="762060"/>
            <a:ext cx="7696200" cy="3970318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Wait for the “all clear” from your county or state department of health before proceeding.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Check the availability of your meeting space for additional rules.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Evaluate your events and postpone to fall, if needed.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Consider holding outdoor lodge events in the summer.</a:t>
            </a:r>
          </a:p>
          <a:p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Offer hybrid models of your meetings, if members request it.</a:t>
            </a:r>
          </a:p>
          <a:p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Lodge liability could be a concern with events held during the COVID-19 pandemic timeframe. 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082690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person, indoor, electronics&#10;&#10;Description automatically generated">
            <a:extLst>
              <a:ext uri="{FF2B5EF4-FFF2-40B4-BE49-F238E27FC236}">
                <a16:creationId xmlns:a16="http://schemas.microsoft.com/office/drawing/2014/main" id="{A1330231-16D7-4DEF-9FCA-FDB4ACB5E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69" y="3679055"/>
            <a:ext cx="1904999" cy="1428749"/>
          </a:xfrm>
          <a:prstGeom prst="rect">
            <a:avLst/>
          </a:prstGeom>
        </p:spPr>
      </p:pic>
      <p:pic>
        <p:nvPicPr>
          <p:cNvPr id="130" name="Shape 130" descr="IMG_2181.JPG"/>
          <p:cNvPicPr preferRelativeResize="0"/>
          <p:nvPr/>
        </p:nvPicPr>
        <p:blipFill rotWithShape="1">
          <a:blip r:embed="rId4">
            <a:alphaModFix/>
          </a:blip>
          <a:srcRect l="6387" t="6147" r="90051" b="5785"/>
          <a:stretch/>
        </p:blipFill>
        <p:spPr>
          <a:xfrm>
            <a:off x="8590359" y="0"/>
            <a:ext cx="55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493950" y="285750"/>
            <a:ext cx="7471800" cy="73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4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Virtual Gatherings</a:t>
            </a:r>
            <a:endParaRPr lang="en" sz="2800" b="1" dirty="0">
              <a:solidFill>
                <a:srgbClr val="0040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381000" y="1200149"/>
            <a:ext cx="4347530" cy="35052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20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 virtual meetings and activities here to stay? </a:t>
            </a:r>
            <a:endParaRPr lang="en-US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 the right expectations for attendance: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usage will continue in some form.</a:t>
            </a:r>
          </a:p>
          <a:p>
            <a:pPr marL="285750" lvl="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Keep it fresh &amp; fun: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Ideas to increase attendance--RSVP &amp; gift drawing, promote an exciting speaker, send reminders, work with other lodges. Mix it up and see what works!</a:t>
            </a:r>
          </a:p>
          <a:p>
            <a:pPr marL="285750" lvl="4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 &amp; Cons: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working, or not working for your members? ASK FOR MEMBER INPUT!</a:t>
            </a:r>
          </a:p>
          <a:p>
            <a:pPr marL="285750" lvl="4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endParaRPr lang="en-US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4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endParaRPr lang="en-US" dirty="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endParaRPr lang="en-US" i="1" dirty="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endParaRPr lang="en-US" dirty="0">
              <a:solidFill>
                <a:srgbClr val="595959"/>
              </a:solidFill>
              <a:latin typeface="Helvetica Neue"/>
              <a:sym typeface="Helvetica Neue"/>
            </a:endParaRPr>
          </a:p>
        </p:txBody>
      </p:sp>
      <p:pic>
        <p:nvPicPr>
          <p:cNvPr id="5" name="Picture 4" descr="A picture containing text, monitor, display, television&#10;&#10;Description automatically generated">
            <a:extLst>
              <a:ext uri="{FF2B5EF4-FFF2-40B4-BE49-F238E27FC236}">
                <a16:creationId xmlns:a16="http://schemas.microsoft.com/office/drawing/2014/main" id="{C9483EFB-97BE-4F7D-9145-E4851C26B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982" y="266700"/>
            <a:ext cx="1847786" cy="1385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3B8D8-EFB5-4567-BF92-6B08E62F9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123" y="1087001"/>
            <a:ext cx="1946784" cy="1457655"/>
          </a:xfrm>
          <a:prstGeom prst="rect">
            <a:avLst/>
          </a:prstGeom>
        </p:spPr>
      </p:pic>
      <p:pic>
        <p:nvPicPr>
          <p:cNvPr id="7" name="Picture 6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759A819B-693E-49FC-963B-644862674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544" y="2105225"/>
            <a:ext cx="2313773" cy="1345528"/>
          </a:xfrm>
          <a:prstGeom prst="rect">
            <a:avLst/>
          </a:prstGeom>
        </p:spPr>
      </p:pic>
      <p:pic>
        <p:nvPicPr>
          <p:cNvPr id="11" name="Picture 10" descr="A picture containing text, different, posing, same&#10;&#10;Description automatically generated">
            <a:extLst>
              <a:ext uri="{FF2B5EF4-FFF2-40B4-BE49-F238E27FC236}">
                <a16:creationId xmlns:a16="http://schemas.microsoft.com/office/drawing/2014/main" id="{7F38F75F-5FEA-44F7-A589-8ECEDE32D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123" y="3121269"/>
            <a:ext cx="2076443" cy="15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2385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84A26B-D1C0-4FDA-BC3D-311727BA05E5}"/>
              </a:ext>
            </a:extLst>
          </p:cNvPr>
          <p:cNvSpPr txBox="1"/>
          <p:nvPr/>
        </p:nvSpPr>
        <p:spPr>
          <a:xfrm>
            <a:off x="5886976" y="133350"/>
            <a:ext cx="2494570" cy="4545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0" name="Shape 130" descr="IMG_2181.JPG"/>
          <p:cNvPicPr preferRelativeResize="0"/>
          <p:nvPr/>
        </p:nvPicPr>
        <p:blipFill rotWithShape="1">
          <a:blip r:embed="rId3">
            <a:alphaModFix/>
          </a:blip>
          <a:srcRect l="6387" t="6147" r="90051" b="5785"/>
          <a:stretch/>
        </p:blipFill>
        <p:spPr>
          <a:xfrm>
            <a:off x="8590359" y="0"/>
            <a:ext cx="55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493950" y="285750"/>
            <a:ext cx="4535250" cy="73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4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Engagement Initiatives</a:t>
            </a:r>
            <a:endParaRPr lang="en" sz="2800" b="1" dirty="0">
              <a:solidFill>
                <a:srgbClr val="0040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400794" y="1082742"/>
            <a:ext cx="5246565" cy="3581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20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Behind the scenes at headquarters… </a:t>
            </a:r>
          </a:p>
          <a:p>
            <a:pPr marL="285750" lvl="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member onboarding emails: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Welcome &amp; introduction to exclusive member benefits, continuing since 2018</a:t>
            </a:r>
          </a:p>
          <a:p>
            <a:pPr marL="285750" lvl="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Renewing member “reboarding” emails: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Confirming contact information with benefit updates and reminders, launched in 2021</a:t>
            </a:r>
          </a:p>
          <a:p>
            <a:pPr marL="285750" lvl="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 Kits: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Delivery of credentials and engagement “calls to action.” Ongoing, to new, renewing and heritage members</a:t>
            </a:r>
          </a:p>
          <a:p>
            <a:pPr marL="285750" lvl="4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Virtual programs: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online content like </a:t>
            </a:r>
            <a:r>
              <a:rPr lang="en-US" i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Blinding Sea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i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Coming Home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videos</a:t>
            </a:r>
            <a:r>
              <a:rPr lang="en-US" i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2021</a:t>
            </a:r>
          </a:p>
          <a:p>
            <a:pPr marL="285750" lvl="4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Active listening: </a:t>
            </a:r>
            <a:r>
              <a:rPr lang="en-US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and renewing member surveys, member feedback to onboarding and reboarding</a:t>
            </a:r>
          </a:p>
          <a:p>
            <a:pPr marL="285750" lvl="4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endParaRPr lang="en-US" dirty="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endParaRPr lang="en-US" i="1" dirty="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indent="-28575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Font typeface="Arial"/>
              <a:buChar char="•"/>
            </a:pPr>
            <a:endParaRPr lang="en-US" dirty="0">
              <a:solidFill>
                <a:srgbClr val="595959"/>
              </a:solidFill>
              <a:latin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6E4AE3-E332-4AEC-91AF-EA115FF2A47A}"/>
              </a:ext>
            </a:extLst>
          </p:cNvPr>
          <p:cNvSpPr txBox="1"/>
          <p:nvPr/>
        </p:nvSpPr>
        <p:spPr>
          <a:xfrm>
            <a:off x="6029531" y="1579412"/>
            <a:ext cx="245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>
                <a:solidFill>
                  <a:srgbClr val="002060"/>
                </a:solidFill>
              </a:rPr>
              <a:t>The combination of cultural and financial services is amazing.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73CEB-EB98-4BFB-ABA6-D9D2FFEAF8E9}"/>
              </a:ext>
            </a:extLst>
          </p:cNvPr>
          <p:cNvSpPr txBox="1"/>
          <p:nvPr/>
        </p:nvSpPr>
        <p:spPr>
          <a:xfrm>
            <a:off x="6029530" y="180127"/>
            <a:ext cx="24752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What new members tell us about their membership experience: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633B8-6823-4357-9F11-D5160C6BF2B2}"/>
              </a:ext>
            </a:extLst>
          </p:cNvPr>
          <p:cNvSpPr txBox="1"/>
          <p:nvPr/>
        </p:nvSpPr>
        <p:spPr>
          <a:xfrm>
            <a:off x="6029531" y="918791"/>
            <a:ext cx="24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>
                <a:solidFill>
                  <a:srgbClr val="002060"/>
                </a:solidFill>
              </a:rPr>
              <a:t>Friendly bunch, good food, fun to learn about Norwegian culture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D7C5E-E33C-49F2-9683-7B6F1C395529}"/>
              </a:ext>
            </a:extLst>
          </p:cNvPr>
          <p:cNvSpPr txBox="1"/>
          <p:nvPr/>
        </p:nvSpPr>
        <p:spPr>
          <a:xfrm>
            <a:off x="5938643" y="2240032"/>
            <a:ext cx="2553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>
                <a:solidFill>
                  <a:srgbClr val="002060"/>
                </a:solidFill>
              </a:rPr>
              <a:t>Well organized web site; was reached out to immediately from local chapter upon joining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2831A-321D-4699-B64F-CC11FA21FEA0}"/>
              </a:ext>
            </a:extLst>
          </p:cNvPr>
          <p:cNvSpPr txBox="1"/>
          <p:nvPr/>
        </p:nvSpPr>
        <p:spPr>
          <a:xfrm>
            <a:off x="5932578" y="2909817"/>
            <a:ext cx="24945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>
                <a:solidFill>
                  <a:srgbClr val="002060"/>
                </a:solidFill>
              </a:rPr>
              <a:t>The staff is very friendly, and I am sure the members are just as nice, but a big thing for me is its MY heritage. I am Norwegian and Swede mostly and its really nice to find something that can teach my children about part of their heritage.</a:t>
            </a:r>
          </a:p>
        </p:txBody>
      </p:sp>
    </p:spTree>
    <p:extLst>
      <p:ext uri="{BB962C8B-B14F-4D97-AF65-F5344CB8AC3E}">
        <p14:creationId xmlns:p14="http://schemas.microsoft.com/office/powerpoint/2010/main" val="416898758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, Bullets &amp; Photo copy 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6959</TotalTime>
  <Words>969</Words>
  <Application>Microsoft Office PowerPoint</Application>
  <PresentationFormat>On-screen Show (16:9)</PresentationFormat>
  <Paragraphs>104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Helvetica Neue</vt:lpstr>
      <vt:lpstr>Wingdings</vt:lpstr>
      <vt:lpstr>Arial</vt:lpstr>
      <vt:lpstr>Merriweather Sans</vt:lpstr>
      <vt:lpstr>Calibri</vt:lpstr>
      <vt:lpstr>simple-light-2</vt:lpstr>
      <vt:lpstr>Title, Bullets &amp; Photo copy 1</vt:lpstr>
      <vt:lpstr>Contents- *Thoughts to share from Doris Kamstra at Sons of Norway  International * What’s Working Currently and Tweaks to Consider * Idea Sharing </vt:lpstr>
      <vt:lpstr>PowerPoint Presentation</vt:lpstr>
      <vt:lpstr>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Further Assistance?  Contact: Cheryl Wille-Schlesser District 5 Vice President 608-219-4464 rogrcher@mhtc.net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Sofn</dc:creator>
  <cp:lastModifiedBy>Richard Fairchild</cp:lastModifiedBy>
  <cp:revision>96</cp:revision>
  <cp:lastPrinted>2018-09-19T14:32:06Z</cp:lastPrinted>
  <dcterms:modified xsi:type="dcterms:W3CDTF">2021-07-04T17:14:59Z</dcterms:modified>
</cp:coreProperties>
</file>